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2"/>
  </p:notesMasterIdLst>
  <p:sldIdLst>
    <p:sldId id="256" r:id="rId2"/>
    <p:sldId id="321" r:id="rId3"/>
    <p:sldId id="322" r:id="rId4"/>
    <p:sldId id="329" r:id="rId5"/>
    <p:sldId id="306" r:id="rId6"/>
    <p:sldId id="257" r:id="rId7"/>
    <p:sldId id="258" r:id="rId8"/>
    <p:sldId id="295" r:id="rId9"/>
    <p:sldId id="259" r:id="rId10"/>
    <p:sldId id="260" r:id="rId11"/>
    <p:sldId id="261" r:id="rId12"/>
    <p:sldId id="303" r:id="rId13"/>
    <p:sldId id="262" r:id="rId14"/>
    <p:sldId id="263" r:id="rId15"/>
    <p:sldId id="330" r:id="rId16"/>
    <p:sldId id="296" r:id="rId17"/>
    <p:sldId id="297" r:id="rId18"/>
    <p:sldId id="264" r:id="rId19"/>
    <p:sldId id="299" r:id="rId20"/>
    <p:sldId id="298" r:id="rId21"/>
    <p:sldId id="300" r:id="rId22"/>
    <p:sldId id="301" r:id="rId23"/>
    <p:sldId id="302" r:id="rId24"/>
    <p:sldId id="304" r:id="rId25"/>
    <p:sldId id="265" r:id="rId26"/>
    <p:sldId id="266" r:id="rId27"/>
    <p:sldId id="267" r:id="rId28"/>
    <p:sldId id="320" r:id="rId29"/>
    <p:sldId id="268" r:id="rId30"/>
    <p:sldId id="269" r:id="rId31"/>
    <p:sldId id="270" r:id="rId32"/>
    <p:sldId id="305" r:id="rId33"/>
    <p:sldId id="271" r:id="rId34"/>
    <p:sldId id="328" r:id="rId35"/>
    <p:sldId id="272" r:id="rId36"/>
    <p:sldId id="273" r:id="rId37"/>
    <p:sldId id="274" r:id="rId38"/>
    <p:sldId id="275" r:id="rId39"/>
    <p:sldId id="276" r:id="rId40"/>
    <p:sldId id="278" r:id="rId41"/>
    <p:sldId id="307" r:id="rId42"/>
    <p:sldId id="277" r:id="rId43"/>
    <p:sldId id="308" r:id="rId44"/>
    <p:sldId id="279" r:id="rId45"/>
    <p:sldId id="280" r:id="rId46"/>
    <p:sldId id="281" r:id="rId47"/>
    <p:sldId id="282" r:id="rId48"/>
    <p:sldId id="283" r:id="rId49"/>
    <p:sldId id="284" r:id="rId50"/>
    <p:sldId id="309" r:id="rId51"/>
    <p:sldId id="323" r:id="rId52"/>
    <p:sldId id="324" r:id="rId53"/>
    <p:sldId id="286" r:id="rId54"/>
    <p:sldId id="310" r:id="rId55"/>
    <p:sldId id="287" r:id="rId56"/>
    <p:sldId id="288" r:id="rId57"/>
    <p:sldId id="311" r:id="rId58"/>
    <p:sldId id="289" r:id="rId59"/>
    <p:sldId id="313" r:id="rId60"/>
    <p:sldId id="312" r:id="rId61"/>
    <p:sldId id="314" r:id="rId62"/>
    <p:sldId id="317" r:id="rId63"/>
    <p:sldId id="316" r:id="rId64"/>
    <p:sldId id="318" r:id="rId65"/>
    <p:sldId id="291" r:id="rId66"/>
    <p:sldId id="292" r:id="rId67"/>
    <p:sldId id="319" r:id="rId68"/>
    <p:sldId id="293" r:id="rId69"/>
    <p:sldId id="294" r:id="rId70"/>
    <p:sldId id="326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B1CE"/>
    <a:srgbClr val="498197"/>
    <a:srgbClr val="000000"/>
    <a:srgbClr val="41719C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719" autoAdjust="0"/>
  </p:normalViewPr>
  <p:slideViewPr>
    <p:cSldViewPr snapToGrid="0">
      <p:cViewPr varScale="1">
        <p:scale>
          <a:sx n="78" d="100"/>
          <a:sy n="78" d="100"/>
        </p:scale>
        <p:origin x="294" y="48"/>
      </p:cViewPr>
      <p:guideLst/>
    </p:cSldViewPr>
  </p:slideViewPr>
  <p:outlineViewPr>
    <p:cViewPr>
      <p:scale>
        <a:sx n="25" d="100"/>
        <a:sy n="25" d="100"/>
      </p:scale>
      <p:origin x="0" y="-694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1768B-CDE4-482A-9FDC-5EFAC5D4237C}" type="datetimeFigureOut">
              <a:rPr lang="es-ES" smtClean="0"/>
              <a:t>19/02/2019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DBB83-113A-4546-ADEA-678CD6CEEE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3637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4033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8451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0730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578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6109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1924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1660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5743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8046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2695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4317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8943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2635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2706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0416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560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564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87313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43712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0030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422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06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64820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9327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1770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2552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5103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1239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81204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6084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08968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7621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7202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5158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49551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9392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5218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27905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7222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82631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0215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9234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1693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7218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3786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6343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0459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8618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0D66E17-875A-4852-8D40-72187C72790E}" type="datetimeFigureOut">
              <a:rPr lang="es-ES" smtClean="0"/>
              <a:t>19/02/2019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262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6E17-875A-4852-8D40-72187C72790E}" type="datetimeFigureOut">
              <a:rPr lang="es-ES" smtClean="0"/>
              <a:t>19/02/2019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5176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0D66E17-875A-4852-8D40-72187C72790E}" type="datetimeFigureOut">
              <a:rPr lang="es-ES" smtClean="0"/>
              <a:t>19/02/2019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696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6E17-875A-4852-8D40-72187C72790E}" type="datetimeFigureOut">
              <a:rPr lang="es-ES" smtClean="0"/>
              <a:t>19/02/2019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741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0D66E17-875A-4852-8D40-72187C72790E}" type="datetimeFigureOut">
              <a:rPr lang="es-ES" smtClean="0"/>
              <a:t>19/02/2019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876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6E17-875A-4852-8D40-72187C72790E}" type="datetimeFigureOut">
              <a:rPr lang="es-ES" smtClean="0"/>
              <a:t>19/02/2019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7158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6E17-875A-4852-8D40-72187C72790E}" type="datetimeFigureOut">
              <a:rPr lang="es-ES" smtClean="0"/>
              <a:t>19/02/2019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658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6E17-875A-4852-8D40-72187C72790E}" type="datetimeFigureOut">
              <a:rPr lang="es-ES" smtClean="0"/>
              <a:t>19/02/2019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4954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6E17-875A-4852-8D40-72187C72790E}" type="datetimeFigureOut">
              <a:rPr lang="es-ES" smtClean="0"/>
              <a:t>19/02/2019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0009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0D66E17-875A-4852-8D40-72187C72790E}" type="datetimeFigureOut">
              <a:rPr lang="es-ES" smtClean="0"/>
              <a:t>19/02/2019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012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6E17-875A-4852-8D40-72187C72790E}" type="datetimeFigureOut">
              <a:rPr lang="es-ES" smtClean="0"/>
              <a:t>19/02/2019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972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0D66E17-875A-4852-8D40-72187C72790E}" type="datetimeFigureOut">
              <a:rPr lang="es-ES" smtClean="0"/>
              <a:t>19/02/2019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9740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WlBNlxA_r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5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rv8whwy7ZM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55Nmb06LPD0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8.jpeg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5.png"/><Relationship Id="rId7" Type="http://schemas.openxmlformats.org/officeDocument/2006/relationships/image" Target="../media/image10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4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OV5NGDlYEM" TargetMode="Externa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60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49.png"/><Relationship Id="rId4" Type="http://schemas.openxmlformats.org/officeDocument/2006/relationships/image" Target="../media/image1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eg"/><Relationship Id="rId5" Type="http://schemas.openxmlformats.org/officeDocument/2006/relationships/image" Target="../media/image152.jpeg"/><Relationship Id="rId4" Type="http://schemas.openxmlformats.org/officeDocument/2006/relationships/image" Target="../media/image1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emf"/><Relationship Id="rId4" Type="http://schemas.openxmlformats.org/officeDocument/2006/relationships/image" Target="../media/image15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7.png"/><Relationship Id="rId7" Type="http://schemas.openxmlformats.org/officeDocument/2006/relationships/image" Target="../media/image167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emf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0.png"/><Relationship Id="rId7" Type="http://schemas.openxmlformats.org/officeDocument/2006/relationships/image" Target="../media/image16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emf"/><Relationship Id="rId4" Type="http://schemas.openxmlformats.org/officeDocument/2006/relationships/image" Target="../media/image1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3" Type="http://schemas.openxmlformats.org/officeDocument/2006/relationships/image" Target="../media/image1910.png"/><Relationship Id="rId7" Type="http://schemas.openxmlformats.org/officeDocument/2006/relationships/image" Target="../media/image191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10" Type="http://schemas.openxmlformats.org/officeDocument/2006/relationships/image" Target="../media/image194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9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10" Type="http://schemas.openxmlformats.org/officeDocument/2006/relationships/image" Target="../media/image202.png"/><Relationship Id="rId4" Type="http://schemas.openxmlformats.org/officeDocument/2006/relationships/image" Target="../media/image195.png"/><Relationship Id="rId9" Type="http://schemas.openxmlformats.org/officeDocument/2006/relationships/image" Target="../media/image20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cdn.oemoffhighway.com/files/base/acbm/ooh/image/2018/01/960w/SESAM_01___JD.5a6a68abbc9e5.jpg" TargetMode="External"/><Relationship Id="rId13" Type="http://schemas.openxmlformats.org/officeDocument/2006/relationships/hyperlink" Target="https://i1.wp.com/randomnerdtutorials.com/wp-content/uploads/2017/01/Eclipse-Mosquitto-logo.png?w=200&amp;ssl=1" TargetMode="External"/><Relationship Id="rId18" Type="http://schemas.openxmlformats.org/officeDocument/2006/relationships/hyperlink" Target="https://thegoodguys.sirv.com/products/50037642/50037642_131881.PNG?scale.height=505&amp;scale.width=773&amp;canvas.height=505&amp;canvas.width=773&amp;canvas.opacity=0&amp;format=png&amp;png.optimize=true" TargetMode="External"/><Relationship Id="rId3" Type="http://schemas.openxmlformats.org/officeDocument/2006/relationships/hyperlink" Target="https://s3-eu-central-1.amazonaws.com/centaur-wp/theengineer/prod/content/uploads/2017/02/24082627/fruit_picking_robot.jpeg" TargetMode="External"/><Relationship Id="rId21" Type="http://schemas.openxmlformats.org/officeDocument/2006/relationships/hyperlink" Target="http://www.salvadoraquitem.com.br/web/wp-content/uploads/2017/06/rele_01_canal-02.png" TargetMode="External"/><Relationship Id="rId7" Type="http://schemas.openxmlformats.org/officeDocument/2006/relationships/hyperlink" Target="http://104.131.251.97/msl/wp-content/uploads/sites/20/2015/09/2464733_orig.jpg" TargetMode="External"/><Relationship Id="rId12" Type="http://schemas.openxmlformats.org/officeDocument/2006/relationships/hyperlink" Target="http://flask-training-courses.uk/courses/flask4py" TargetMode="External"/><Relationship Id="rId17" Type="http://schemas.openxmlformats.org/officeDocument/2006/relationships/hyperlink" Target="https://images-na.ssl-images-amazon.com/images/I/31xLbVROmIL._SX425_.jpg" TargetMode="External"/><Relationship Id="rId25" Type="http://schemas.openxmlformats.org/officeDocument/2006/relationships/hyperlink" Target="https://i0.wp.com/fearescaperoom.com/wp-content/uploads/2018/04/arduino-logo-363f5dda317309ae-512x512-e1523823814294.png?ssl=1" TargetMode="External"/><Relationship Id="rId2" Type="http://schemas.openxmlformats.org/officeDocument/2006/relationships/hyperlink" Target="https://www.abc.net.au/news/image/7908638-3x2-940x627.jpg" TargetMode="External"/><Relationship Id="rId16" Type="http://schemas.openxmlformats.org/officeDocument/2006/relationships/hyperlink" Target="https://greentumble.com/wp-content/uploads/2016/07/Monoculture-farming.jpg" TargetMode="External"/><Relationship Id="rId20" Type="http://schemas.openxmlformats.org/officeDocument/2006/relationships/hyperlink" Target="http://ddsb.ca/school/donaldawilsonss/PublishingImages/Calendar%203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ware.farm.bot/docs" TargetMode="External"/><Relationship Id="rId11" Type="http://schemas.openxmlformats.org/officeDocument/2006/relationships/hyperlink" Target="https://openclipart.org/detail/237992/cloud-server" TargetMode="External"/><Relationship Id="rId24" Type="http://schemas.openxmlformats.org/officeDocument/2006/relationships/hyperlink" Target="https://openclipart.org/image/2400px/svg_to_png/239995/IR_symbol_paths.png" TargetMode="External"/><Relationship Id="rId5" Type="http://schemas.openxmlformats.org/officeDocument/2006/relationships/hyperlink" Target="https://encrypted-tbn0.gstatic.com/images?q=tbn:ANd9GcQ1zmr6fuaCZFFWEQh9BxdiE4nsmgQWC4QHBrPgdHv2CFx2paur" TargetMode="External"/><Relationship Id="rId15" Type="http://schemas.openxmlformats.org/officeDocument/2006/relationships/hyperlink" Target="https://dev.iachieved.it/iachievedit/swift-3-0-on-raspberry-pi-2-and-3/" TargetMode="External"/><Relationship Id="rId23" Type="http://schemas.openxmlformats.org/officeDocument/2006/relationships/hyperlink" Target="https://camo.githubusercontent.com/cd9792452281738b3cc680d91be2c32fc75fcb0d/687474703a2f2f692e696d6775722e636f6d2f6b3830623755662e706e67" TargetMode="External"/><Relationship Id="rId10" Type="http://schemas.openxmlformats.org/officeDocument/2006/relationships/hyperlink" Target="http://stjosephscatholicprimaryschool.com/wp-content/uploads/2018/01/tick-305245__3401.png?w=640" TargetMode="External"/><Relationship Id="rId19" Type="http://schemas.openxmlformats.org/officeDocument/2006/relationships/hyperlink" Target="https://www.phpliteadmin.org/wp-content/uploads/2016/04/cropped-logo.png" TargetMode="External"/><Relationship Id="rId4" Type="http://schemas.openxmlformats.org/officeDocument/2006/relationships/hyperlink" Target="http://uavics.com/wp-content/uploads/2017/10/Precision-Agriculture-4.jpg" TargetMode="External"/><Relationship Id="rId9" Type="http://schemas.openxmlformats.org/officeDocument/2006/relationships/hyperlink" Target="https://cdn3.iconfinder.com/data/icons/miscellaneous-symbols/100/symbol-feed-512.png" TargetMode="External"/><Relationship Id="rId14" Type="http://schemas.openxmlformats.org/officeDocument/2006/relationships/hyperlink" Target="https://commons.wikimedia.org/wiki/File:FP_Satellite_icon.svg" TargetMode="External"/><Relationship Id="rId22" Type="http://schemas.openxmlformats.org/officeDocument/2006/relationships/hyperlink" Target="http://www.free-icons-download.net/images/battery-symbol-icon-63483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tshop.r10s.com/831/376/9897/085c/b0a8/2bdf/7ca4/11b2e8b59254ab3a2959ed.png" TargetMode="External"/><Relationship Id="rId13" Type="http://schemas.openxmlformats.org/officeDocument/2006/relationships/hyperlink" Target="https://i1.wp.com/futurerestoration.com/wp-content/uploads/2018/06/fire-icon-80-1.png" TargetMode="External"/><Relationship Id="rId18" Type="http://schemas.openxmlformats.org/officeDocument/2006/relationships/hyperlink" Target="http://easyponic.com/wp-content/uploads/2016/03/leaves-water-drops-767x340.jpg" TargetMode="External"/><Relationship Id="rId3" Type="http://schemas.openxmlformats.org/officeDocument/2006/relationships/hyperlink" Target="https://1.bp.blogspot.com/-0na65G4PvBE/U_-xq3GZQqI/AAAAAAAAHG0/OvClI5MoUWE/s1600/compass_rose_by_draconicparagon-d6rjgqi.png" TargetMode="External"/><Relationship Id="rId21" Type="http://schemas.openxmlformats.org/officeDocument/2006/relationships/hyperlink" Target="https://http2.mlstatic.com/D_NP_872338-MLM27586507764_062018-Q.jpg" TargetMode="External"/><Relationship Id="rId7" Type="http://schemas.openxmlformats.org/officeDocument/2006/relationships/hyperlink" Target="https://www.delta-t.co.uk/wp-content/uploads/2016/10/WET-1.png" TargetMode="External"/><Relationship Id="rId12" Type="http://schemas.openxmlformats.org/officeDocument/2006/relationships/hyperlink" Target="http://pluspng.com/laptop-png-black-and-white-2432.html" TargetMode="External"/><Relationship Id="rId17" Type="http://schemas.openxmlformats.org/officeDocument/2006/relationships/hyperlink" Target="https://agfax.com/wp-content/uploads/corn_late_season_nitrogen_deficiency_university_of_minnesota.jpg" TargetMode="External"/><Relationship Id="rId25" Type="http://schemas.openxmlformats.org/officeDocument/2006/relationships/hyperlink" Target="https://upload.wikimedia.org/wikipedia/commons/thumb/9/91/Earth_Ground.svg/2000px-Earth_Ground.svg.png" TargetMode="External"/><Relationship Id="rId2" Type="http://schemas.openxmlformats.org/officeDocument/2006/relationships/hyperlink" Target="https://social.technet.microsoft.com/wiki/cfs-filesystemfile.ashx/__key/communityserver-wikis-components-files/00-00-00-00-05/4087.Ultrasonic.png" TargetMode="External"/><Relationship Id="rId16" Type="http://schemas.openxmlformats.org/officeDocument/2006/relationships/hyperlink" Target="https://www.gardeningknowhow.com/wp-content/uploads/2015/06/corkscrew-hazel.jpg" TargetMode="External"/><Relationship Id="rId20" Type="http://schemas.openxmlformats.org/officeDocument/2006/relationships/hyperlink" Target="https://cdn.tutsplus.com/vector/uploads/legacy/tuts/000-2012/586_power_plug/0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rutsafrica.co.za/wp-content/uploads/2017/01/Mini_Linear_Actuator_PA-14.png" TargetMode="External"/><Relationship Id="rId11" Type="http://schemas.openxmlformats.org/officeDocument/2006/relationships/hyperlink" Target="https://cdn.pixabay.com/photo/2016/04/01/11/18/ancient-1300292_960_720.png" TargetMode="External"/><Relationship Id="rId24" Type="http://schemas.openxmlformats.org/officeDocument/2006/relationships/hyperlink" Target="https://upload.wikimedia.org/wikipedia/commons/thumb/3/38/Arduino_Uno_-_R3.jpg/220px-Arduino_Uno_-_R3.jpg" TargetMode="External"/><Relationship Id="rId5" Type="http://schemas.openxmlformats.org/officeDocument/2006/relationships/hyperlink" Target="https://www.portescap.com/sites/default/files/prt_product_Brushless_DC_ECS-22_380x307_2.png" TargetMode="External"/><Relationship Id="rId15" Type="http://schemas.openxmlformats.org/officeDocument/2006/relationships/hyperlink" Target="https://b.kisscc0.com/20180814/fbe/kisscc0-human-skull-symbolism-skull-and-crossbones-skull-a-calavera-vector-5b72ce0ace5f88.7730128115342505068453.png" TargetMode="External"/><Relationship Id="rId23" Type="http://schemas.openxmlformats.org/officeDocument/2006/relationships/hyperlink" Target="https://www.shoptronica.com/14802-thickbox_default/pulsador-conmutado-basculante-rocker-1366i-3-posiciones-con-retorno.jpg" TargetMode="External"/><Relationship Id="rId10" Type="http://schemas.openxmlformats.org/officeDocument/2006/relationships/hyperlink" Target="https://cdn1.iconfinder.com/data/icons/sports-32/64/sport-34-512.png" TargetMode="External"/><Relationship Id="rId19" Type="http://schemas.openxmlformats.org/officeDocument/2006/relationships/hyperlink" Target="https://www.batterycharged.co.uk/images/product/full/Yuasa-YB9-B-Motorbike-Battery.jpg" TargetMode="External"/><Relationship Id="rId4" Type="http://schemas.openxmlformats.org/officeDocument/2006/relationships/hyperlink" Target="http://www.basicmicro.com/assets/templates/responsive-version-11-sept-2018/images/motion-controller.png" TargetMode="External"/><Relationship Id="rId9" Type="http://schemas.openxmlformats.org/officeDocument/2006/relationships/hyperlink" Target="http://proteusswitchgear.com/media/catalog/product/cache/1/image/500x500/9df78eab33525d08d6e5fb8d27136e95/E/M/EM-STOP_9.png" TargetMode="External"/><Relationship Id="rId14" Type="http://schemas.openxmlformats.org/officeDocument/2006/relationships/hyperlink" Target="http://tcmud.org/wp-content/uploads/2012/09/water-drop.png" TargetMode="External"/><Relationship Id="rId22" Type="http://schemas.openxmlformats.org/officeDocument/2006/relationships/hyperlink" Target="https://es.aliexpress.com/item/40-50-60-100A-MPPT-Panel-Solar-regulador-de-carga-controlador-12-V-24-V-Auto/32896603004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Robot </a:t>
            </a:r>
            <a:r>
              <a:rPr lang="en-US" dirty="0" err="1" smtClean="0"/>
              <a:t>Agrícola</a:t>
            </a:r>
            <a:r>
              <a:rPr lang="en-US" dirty="0" smtClean="0"/>
              <a:t> </a:t>
            </a:r>
            <a:r>
              <a:rPr lang="en-US" dirty="0" err="1" smtClean="0"/>
              <a:t>Autónomo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Para la </a:t>
            </a:r>
            <a:r>
              <a:rPr lang="en-US" sz="2400" dirty="0" err="1" smtClean="0"/>
              <a:t>Adquisición</a:t>
            </a:r>
            <a:r>
              <a:rPr lang="en-US" sz="2400" dirty="0" smtClean="0"/>
              <a:t> de </a:t>
            </a:r>
            <a:r>
              <a:rPr lang="en-US" sz="2400" dirty="0" err="1" smtClean="0"/>
              <a:t>Datos</a:t>
            </a:r>
            <a:r>
              <a:rPr lang="en-US" sz="2400" dirty="0" smtClean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el Campo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es-ES" sz="2400" dirty="0" smtClean="0"/>
              <a:t>Parte A</a:t>
            </a:r>
          </a:p>
          <a:p>
            <a:endParaRPr lang="es-ES" sz="2400" dirty="0"/>
          </a:p>
          <a:p>
            <a:pPr algn="l"/>
            <a:r>
              <a:rPr lang="es-ES" sz="2400" dirty="0" smtClean="0"/>
              <a:t>Autor: Jaime Salazar </a:t>
            </a:r>
            <a:r>
              <a:rPr lang="es-ES" sz="2400" dirty="0" err="1" smtClean="0"/>
              <a:t>Lahera</a:t>
            </a:r>
            <a:endParaRPr lang="es-ES" sz="2400" dirty="0" smtClean="0"/>
          </a:p>
          <a:p>
            <a:pPr algn="l"/>
            <a:r>
              <a:rPr lang="es-ES" sz="2400" dirty="0" smtClean="0"/>
              <a:t>		    	 																  </a:t>
            </a:r>
          </a:p>
          <a:p>
            <a:pPr algn="l"/>
            <a:r>
              <a:rPr lang="es-ES" sz="2400" dirty="0" smtClean="0"/>
              <a:t>Tutor:  Alberto </a:t>
            </a:r>
            <a:r>
              <a:rPr lang="es-ES" sz="2400" dirty="0" err="1" smtClean="0"/>
              <a:t>Brunete</a:t>
            </a:r>
            <a:r>
              <a:rPr lang="es-ES" sz="2400" dirty="0" smtClean="0"/>
              <a:t> González</a:t>
            </a:r>
          </a:p>
          <a:p>
            <a:pPr algn="l"/>
            <a:endParaRPr lang="es-ES" sz="2400" dirty="0"/>
          </a:p>
          <a:p>
            <a:r>
              <a:rPr lang="es-ES" dirty="0" smtClean="0"/>
              <a:t>Máster en ingeniería electromecánica 											      Febrero 2019</a:t>
            </a:r>
          </a:p>
          <a:p>
            <a:pPr algn="l"/>
            <a:endParaRPr lang="es-ES" sz="2400" dirty="0"/>
          </a:p>
        </p:txBody>
      </p:sp>
      <p:pic>
        <p:nvPicPr>
          <p:cNvPr id="1026" name="Picture 2" descr="Image result for up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06" y="595385"/>
            <a:ext cx="1104900" cy="85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etsidi.upm.es/sfs/E.U.I.T.%20Industrial/SUBDIRECCION%20AESIC/IDENTIDAD%20CORPORATIVA/Logos/Logo_col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243" y="730294"/>
            <a:ext cx="1301482" cy="58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23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smtClean="0"/>
              <a:t>Intro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smtClean="0"/>
              <a:t>Centro</a:t>
            </a:r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RPi</a:t>
            </a:r>
            <a:endParaRPr lang="en-US" dirty="0" smtClean="0"/>
          </a:p>
          <a:p>
            <a:pPr lvl="2"/>
            <a:r>
              <a:rPr lang="en-US" dirty="0" err="1" smtClean="0"/>
              <a:t>PiA</a:t>
            </a:r>
            <a:r>
              <a:rPr lang="en-US" dirty="0" smtClean="0"/>
              <a:t>: </a:t>
            </a:r>
            <a:r>
              <a:rPr lang="en-US" dirty="0" err="1" smtClean="0"/>
              <a:t>navegación</a:t>
            </a:r>
            <a:r>
              <a:rPr lang="en-US" dirty="0" smtClean="0"/>
              <a:t> (GPS + </a:t>
            </a:r>
            <a:r>
              <a:rPr lang="en-US" dirty="0" err="1" smtClean="0"/>
              <a:t>motores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PiB</a:t>
            </a:r>
            <a:r>
              <a:rPr lang="en-US" dirty="0" smtClean="0"/>
              <a:t>: </a:t>
            </a:r>
            <a:r>
              <a:rPr lang="en-US" dirty="0" err="1" smtClean="0"/>
              <a:t>sondeo</a:t>
            </a:r>
            <a:r>
              <a:rPr lang="en-US" dirty="0" smtClean="0"/>
              <a:t>, </a:t>
            </a:r>
            <a:r>
              <a:rPr lang="en-US" dirty="0" err="1" smtClean="0"/>
              <a:t>seguridad</a:t>
            </a:r>
            <a:endParaRPr lang="en-US" dirty="0" smtClean="0"/>
          </a:p>
          <a:p>
            <a:pPr lvl="1"/>
            <a:r>
              <a:rPr lang="en-US" dirty="0" err="1" smtClean="0"/>
              <a:t>Jaula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s-ES" dirty="0" err="1" smtClean="0"/>
              <a:t>íles</a:t>
            </a:r>
            <a:endParaRPr lang="en-US" dirty="0" smtClean="0"/>
          </a:p>
          <a:p>
            <a:pPr lvl="1"/>
            <a:r>
              <a:rPr lang="en-US" dirty="0" smtClean="0"/>
              <a:t>Servomotor + </a:t>
            </a:r>
            <a:r>
              <a:rPr lang="en-US" dirty="0" err="1" smtClean="0"/>
              <a:t>biela-manivela</a:t>
            </a:r>
            <a:endParaRPr lang="en-US" dirty="0" smtClean="0"/>
          </a:p>
          <a:p>
            <a:pPr lvl="1"/>
            <a:r>
              <a:rPr lang="en-US" dirty="0" err="1" smtClean="0"/>
              <a:t>Actuador</a:t>
            </a:r>
            <a:r>
              <a:rPr lang="en-US" dirty="0" smtClean="0"/>
              <a:t> lineal + </a:t>
            </a:r>
            <a:r>
              <a:rPr lang="en-US" dirty="0" err="1" smtClean="0"/>
              <a:t>sonda</a:t>
            </a:r>
            <a:endParaRPr lang="en-US" dirty="0" smtClean="0"/>
          </a:p>
          <a:p>
            <a:pPr lvl="1"/>
            <a:r>
              <a:rPr lang="en-US" dirty="0" smtClean="0"/>
              <a:t>Webcam</a:t>
            </a:r>
          </a:p>
          <a:p>
            <a:pPr lvl="1"/>
            <a:r>
              <a:rPr lang="en-US" dirty="0" err="1" smtClean="0"/>
              <a:t>Bater</a:t>
            </a:r>
            <a:r>
              <a:rPr lang="es-ES" dirty="0" err="1" smtClean="0"/>
              <a:t>ías</a:t>
            </a:r>
            <a:r>
              <a:rPr lang="es-ES" dirty="0" smtClean="0"/>
              <a:t> secundarias</a:t>
            </a:r>
          </a:p>
          <a:p>
            <a:pPr lvl="1"/>
            <a:r>
              <a:rPr lang="es-ES" dirty="0" smtClean="0"/>
              <a:t>Controlador de carga solar</a:t>
            </a:r>
          </a:p>
          <a:p>
            <a:pPr lvl="1"/>
            <a:r>
              <a:rPr lang="en-US" dirty="0" err="1" smtClean="0"/>
              <a:t>Paneles</a:t>
            </a:r>
            <a:r>
              <a:rPr lang="en-US" dirty="0" smtClean="0"/>
              <a:t> </a:t>
            </a:r>
            <a:r>
              <a:rPr lang="en-US" dirty="0" err="1" smtClean="0"/>
              <a:t>solares</a:t>
            </a:r>
            <a:r>
              <a:rPr lang="en-US" dirty="0" smtClean="0"/>
              <a:t>, magnet</a:t>
            </a:r>
            <a:r>
              <a:rPr lang="es-ES" dirty="0" err="1" smtClean="0"/>
              <a:t>ómetro</a:t>
            </a:r>
            <a:r>
              <a:rPr lang="es-ES" dirty="0" smtClean="0"/>
              <a:t>, antena GPS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Anatom</a:t>
            </a:r>
            <a:r>
              <a:rPr lang="es-ES" sz="2400" dirty="0" err="1" smtClean="0">
                <a:solidFill>
                  <a:schemeClr val="bg1"/>
                </a:solidFill>
              </a:rPr>
              <a:t>ía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6146" name="Picture 2" descr="Top 3 4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174" y="2180495"/>
            <a:ext cx="2712957" cy="3678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:\Users\Jaime\Documents\Electromecánica\TFM\Fotos\Panels Front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828" y="2180495"/>
            <a:ext cx="2553893" cy="3678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414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smtClean="0"/>
              <a:t>Intro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48665" y="1453248"/>
                <a:ext cx="5731042" cy="675848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s-ES" sz="1400" dirty="0" smtClean="0"/>
                  <a:t>Parte B</a:t>
                </a:r>
              </a:p>
              <a:p>
                <a:r>
                  <a:rPr lang="en-US" sz="1400" dirty="0" err="1" smtClean="0"/>
                  <a:t>Generación</a:t>
                </a:r>
                <a:r>
                  <a:rPr lang="en-US" sz="1400" dirty="0" smtClean="0"/>
                  <a:t> </a:t>
                </a:r>
                <a:r>
                  <a:rPr lang="en-US" sz="1400" dirty="0"/>
                  <a:t>y </a:t>
                </a:r>
                <a:r>
                  <a:rPr lang="en-US" sz="1400" dirty="0" err="1" smtClean="0"/>
                  <a:t>env</a:t>
                </a:r>
                <a:r>
                  <a:rPr lang="es-ES" sz="1400" dirty="0" err="1" smtClean="0"/>
                  <a:t>ío</a:t>
                </a:r>
                <a:r>
                  <a:rPr lang="en-US" sz="1400" dirty="0" smtClean="0"/>
                  <a:t> </a:t>
                </a:r>
                <a:r>
                  <a:rPr lang="en-US" sz="1400" dirty="0"/>
                  <a:t>de </a:t>
                </a:r>
                <a:r>
                  <a:rPr lang="en-US" sz="1400" dirty="0" err="1" smtClean="0"/>
                  <a:t>mensajes</a:t>
                </a:r>
              </a:p>
              <a:p>
                <a:pPr lvl="1"/>
                <a:r>
                  <a:rPr lang="en-US" sz="1200" dirty="0"/>
                  <a:t>Estado(s) del robot</a:t>
                </a:r>
              </a:p>
              <a:p>
                <a:pPr lvl="1"/>
                <a:r>
                  <a:rPr lang="en-US" sz="1200" dirty="0" err="1"/>
                  <a:t>Cambio</a:t>
                </a:r>
                <a:r>
                  <a:rPr lang="en-US" sz="1200" dirty="0"/>
                  <a:t> de </a:t>
                </a:r>
                <a:r>
                  <a:rPr lang="en-US" sz="1200" dirty="0" err="1" smtClean="0"/>
                  <a:t>modo</a:t>
                </a:r>
                <a:endParaRPr lang="es-ES" sz="1200" dirty="0" smtClean="0"/>
              </a:p>
              <a:p>
                <a:pPr lvl="1"/>
                <a:r>
                  <a:rPr lang="es-ES" sz="1200" dirty="0" smtClean="0"/>
                  <a:t>Resultados del sondeo</a:t>
                </a:r>
              </a:p>
              <a:p>
                <a:endParaRPr lang="es-ES" dirty="0" smtClean="0"/>
              </a:p>
              <a:p>
                <a:r>
                  <a:rPr lang="es-ES" sz="1400" dirty="0" smtClean="0"/>
                  <a:t>Navegación</a:t>
                </a:r>
                <a:r>
                  <a:rPr lang="es-ES" dirty="0" smtClean="0"/>
                  <a:t> </a:t>
                </a:r>
              </a:p>
              <a:p>
                <a:pPr lvl="1"/>
                <a:r>
                  <a:rPr lang="es-ES" sz="1200" dirty="0"/>
                  <a:t>GPS: configuración </a:t>
                </a:r>
                <a:r>
                  <a:rPr lang="es-ES" sz="1200" dirty="0" err="1" smtClean="0"/>
                  <a:t>RTKlib</a:t>
                </a:r>
                <a:endParaRPr lang="es-ES" sz="1200" dirty="0" smtClean="0"/>
              </a:p>
              <a:p>
                <a:pPr lvl="1"/>
                <a:r>
                  <a:rPr lang="es-ES" sz="1200" dirty="0" smtClean="0"/>
                  <a:t>Algoritmos</a:t>
                </a:r>
              </a:p>
              <a:p>
                <a:pPr lvl="2"/>
                <a:r>
                  <a:rPr lang="es-ES" sz="1200" dirty="0"/>
                  <a:t>Trayectoria </a:t>
                </a:r>
                <a:r>
                  <a:rPr lang="es-ES" sz="1200" dirty="0" err="1" smtClean="0"/>
                  <a:t>PiA</a:t>
                </a:r>
                <a:endParaRPr lang="es-ES" sz="1200" dirty="0" smtClean="0"/>
              </a:p>
              <a:p>
                <a:pPr lvl="2"/>
                <a:r>
                  <a:rPr lang="es-ES" sz="1200" dirty="0" err="1"/>
                  <a:t>Nav</a:t>
                </a:r>
                <a:r>
                  <a:rPr lang="es-ES" sz="1200" dirty="0"/>
                  <a:t> </a:t>
                </a:r>
                <a:r>
                  <a:rPr lang="es-ES" sz="1200" dirty="0" err="1"/>
                  <a:t>PiA</a:t>
                </a:r>
                <a:endParaRPr lang="es-ES" sz="1200" dirty="0"/>
              </a:p>
              <a:p>
                <a:pPr lvl="2"/>
                <a:r>
                  <a:rPr lang="es-ES" sz="1200" dirty="0" err="1"/>
                  <a:t>Nav</a:t>
                </a:r>
                <a:r>
                  <a:rPr lang="es-ES" sz="1200" dirty="0"/>
                  <a:t> </a:t>
                </a:r>
                <a:r>
                  <a:rPr lang="es-ES" sz="1200" dirty="0" err="1"/>
                  <a:t>ArduinoA</a:t>
                </a:r>
                <a:r>
                  <a:rPr lang="es-ES" sz="1200" dirty="0"/>
                  <a:t> </a:t>
                </a:r>
                <a:r>
                  <a:rPr lang="en-US" sz="1200" dirty="0"/>
                  <a:t>+ </a:t>
                </a:r>
                <a:r>
                  <a:rPr lang="en-US" sz="1200" dirty="0" err="1"/>
                  <a:t>evitación</a:t>
                </a:r>
                <a:r>
                  <a:rPr lang="en-US" sz="1200" dirty="0"/>
                  <a:t> de </a:t>
                </a:r>
                <a:r>
                  <a:rPr lang="en-US" sz="1200" dirty="0" err="1" smtClean="0"/>
                  <a:t>obstáculos</a:t>
                </a:r>
                <a:endParaRPr lang="en-US" sz="1200" dirty="0" smtClean="0"/>
              </a:p>
              <a:p>
                <a:endParaRPr lang="en-US" dirty="0"/>
              </a:p>
              <a:p>
                <a:r>
                  <a:rPr lang="en-US" sz="1400" dirty="0" err="1" smtClean="0"/>
                  <a:t>Seguridad</a:t>
                </a:r>
                <a:endParaRPr lang="en-US" sz="1400" dirty="0" smtClean="0"/>
              </a:p>
              <a:p>
                <a:pPr lvl="1"/>
                <a:r>
                  <a:rPr lang="es-ES" sz="1200" dirty="0">
                    <a:ea typeface="Cambria Math" panose="02040503050406030204" pitchFamily="18" charset="0"/>
                  </a:rPr>
                  <a:t>relé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s-ES" sz="1200" dirty="0" smtClean="0">
                    <a:ea typeface="Cambria Math" panose="02040503050406030204" pitchFamily="18" charset="0"/>
                  </a:rPr>
                  <a:t>batería</a:t>
                </a:r>
                <a:endParaRPr lang="en-US" sz="1200" dirty="0"/>
              </a:p>
              <a:p>
                <a:pPr lvl="2"/>
                <a:endParaRPr lang="es-ES" dirty="0"/>
              </a:p>
              <a:p>
                <a:pPr lvl="2"/>
                <a:endParaRPr lang="es-ES" dirty="0" smtClean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8665" y="1453248"/>
                <a:ext cx="5731042" cy="675848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Contribución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3361485" y="5828796"/>
            <a:ext cx="58994" cy="38345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urved Connector 9"/>
          <p:cNvCxnSpPr/>
          <p:nvPr/>
        </p:nvCxnSpPr>
        <p:spPr>
          <a:xfrm>
            <a:off x="3556000" y="6020525"/>
            <a:ext cx="3898900" cy="5961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3" idx="1"/>
          </p:cNvCxnSpPr>
          <p:nvPr/>
        </p:nvCxnSpPr>
        <p:spPr>
          <a:xfrm rot="10800000">
            <a:off x="3182097" y="3710714"/>
            <a:ext cx="4066568" cy="11217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0800000">
            <a:off x="3822703" y="2527301"/>
            <a:ext cx="3245755" cy="3465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68974" y="1781859"/>
                <a:ext cx="5731042" cy="521380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77500" lnSpcReduction="20000"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Wingdings 2" panose="05020102010507070707" pitchFamily="18" charset="2"/>
                  <a:buNone/>
                </a:pPr>
                <a:r>
                  <a:rPr lang="es-ES" dirty="0" smtClean="0"/>
                  <a:t>Parte A</a:t>
                </a:r>
              </a:p>
              <a:p>
                <a:r>
                  <a:rPr lang="en-US" dirty="0" err="1" smtClean="0"/>
                  <a:t>Infraestructura</a:t>
                </a:r>
                <a:r>
                  <a:rPr lang="en-US" dirty="0" smtClean="0"/>
                  <a:t> digital</a:t>
                </a:r>
              </a:p>
              <a:p>
                <a:pPr lvl="1"/>
                <a:r>
                  <a:rPr lang="es-ES" dirty="0" smtClean="0"/>
                  <a:t>Interfaz gráfica (</a:t>
                </a:r>
                <a:r>
                  <a:rPr lang="es-ES" dirty="0" err="1" smtClean="0"/>
                  <a:t>webapp</a:t>
                </a:r>
                <a:r>
                  <a:rPr lang="es-ES" dirty="0" smtClean="0"/>
                  <a:t>)</a:t>
                </a:r>
              </a:p>
              <a:p>
                <a:pPr lvl="1"/>
                <a:r>
                  <a:rPr lang="en-US" dirty="0" smtClean="0"/>
                  <a:t>Base de </a:t>
                </a:r>
                <a:r>
                  <a:rPr lang="en-US" dirty="0" err="1" smtClean="0"/>
                  <a:t>datos</a:t>
                </a:r>
                <a:r>
                  <a:rPr lang="en-US" dirty="0" smtClean="0"/>
                  <a:t> SQL</a:t>
                </a:r>
              </a:p>
              <a:p>
                <a:pPr lvl="1"/>
                <a:r>
                  <a:rPr lang="en-US" dirty="0" err="1" smtClean="0"/>
                  <a:t>Comunicaci</a:t>
                </a:r>
                <a:r>
                  <a:rPr lang="es-ES" dirty="0" err="1" smtClean="0"/>
                  <a:t>ón</a:t>
                </a:r>
                <a:r>
                  <a:rPr lang="es-ES" dirty="0" smtClean="0"/>
                  <a:t> MQTT servidor-robot</a:t>
                </a:r>
              </a:p>
              <a:p>
                <a:pPr lvl="1"/>
                <a:endParaRPr lang="es-ES" dirty="0" smtClean="0"/>
              </a:p>
              <a:p>
                <a:r>
                  <a:rPr lang="es-ES" dirty="0" smtClean="0"/>
                  <a:t>Navegación</a:t>
                </a:r>
              </a:p>
              <a:p>
                <a:pPr lvl="1"/>
                <a:r>
                  <a:rPr lang="es-ES" dirty="0" smtClean="0"/>
                  <a:t>Motores: dimensionado, control</a:t>
                </a:r>
              </a:p>
              <a:p>
                <a:pPr lvl="1"/>
                <a:r>
                  <a:rPr lang="es-ES" dirty="0" err="1" smtClean="0"/>
                  <a:t>Nav</a:t>
                </a:r>
                <a:r>
                  <a:rPr lang="es-ES" dirty="0" smtClean="0"/>
                  <a:t> manual: MQTT a la cámara y los motores</a:t>
                </a:r>
              </a:p>
              <a:p>
                <a:pPr lvl="1"/>
                <a:r>
                  <a:rPr lang="es-ES" dirty="0" err="1" smtClean="0"/>
                  <a:t>Nav</a:t>
                </a:r>
                <a:r>
                  <a:rPr lang="es-ES" dirty="0" smtClean="0"/>
                  <a:t> autónoma: comunicación serie </a:t>
                </a:r>
                <a:r>
                  <a:rPr lang="es-ES" dirty="0" err="1" smtClean="0"/>
                  <a:t>PiA-ArduinoA</a:t>
                </a:r>
                <a:endParaRPr lang="es-ES" dirty="0" smtClean="0"/>
              </a:p>
              <a:p>
                <a:endParaRPr lang="es-ES" dirty="0" smtClean="0"/>
              </a:p>
              <a:p>
                <a:r>
                  <a:rPr lang="es-ES" dirty="0" smtClean="0"/>
                  <a:t>Sondeo: almacenar </a:t>
                </a:r>
                <a:r>
                  <a:rPr lang="en-US" dirty="0"/>
                  <a:t>y</a:t>
                </a:r>
                <a:r>
                  <a:rPr lang="en-US" dirty="0" smtClean="0"/>
                  <a:t> v</a:t>
                </a:r>
                <a:r>
                  <a:rPr lang="es-ES" dirty="0" err="1" smtClean="0"/>
                  <a:t>isualizar</a:t>
                </a:r>
                <a:r>
                  <a:rPr lang="es-ES" dirty="0" smtClean="0"/>
                  <a:t> datos</a:t>
                </a:r>
                <a:endParaRPr lang="en-US" dirty="0" smtClean="0"/>
              </a:p>
              <a:p>
                <a:r>
                  <a:rPr lang="en-US" dirty="0" err="1" smtClean="0"/>
                  <a:t>Visión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tomar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fotos</a:t>
                </a:r>
                <a:r>
                  <a:rPr lang="en-US" dirty="0" smtClean="0"/>
                  <a:t> y </a:t>
                </a:r>
                <a:r>
                  <a:rPr lang="en-US" dirty="0" err="1" smtClean="0"/>
                  <a:t>analizar</a:t>
                </a:r>
                <a:r>
                  <a:rPr lang="en-US" dirty="0" smtClean="0"/>
                  <a:t> RGB</a:t>
                </a:r>
              </a:p>
              <a:p>
                <a:r>
                  <a:rPr lang="en-US" dirty="0" err="1" smtClean="0"/>
                  <a:t>Seguridad</a:t>
                </a:r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err="1" smtClean="0">
                    <a:ea typeface="Cambria Math" panose="02040503050406030204" pitchFamily="18" charset="0"/>
                  </a:rPr>
                  <a:t>Batería</a:t>
                </a:r>
                <a:r>
                  <a:rPr lang="en-US" dirty="0" smtClean="0">
                    <a:ea typeface="Cambria Math" panose="02040503050406030204" pitchFamily="18" charset="0"/>
                  </a:rPr>
                  <a:t> principal: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s-ES" dirty="0" err="1" smtClean="0"/>
                  <a:t>temp</a:t>
                </a:r>
                <a:r>
                  <a:rPr lang="es-ES" dirty="0" smtClean="0"/>
                  <a:t>, humedad</a:t>
                </a:r>
              </a:p>
              <a:p>
                <a:pPr lvl="1"/>
                <a:r>
                  <a:rPr lang="es-ES" dirty="0" smtClean="0"/>
                  <a:t>Batería secundaria: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s-ES" dirty="0" smtClean="0"/>
                  <a:t>tensión </a:t>
                </a:r>
              </a:p>
              <a:p>
                <a:endParaRPr lang="es-ES" dirty="0" smtClean="0"/>
              </a:p>
              <a:p>
                <a:r>
                  <a:rPr lang="es-ES" dirty="0" smtClean="0"/>
                  <a:t>Dr. Alberto </a:t>
                </a:r>
                <a:r>
                  <a:rPr lang="es-ES" dirty="0" err="1" smtClean="0"/>
                  <a:t>Brunete</a:t>
                </a:r>
                <a:r>
                  <a:rPr lang="es-ES" dirty="0" smtClean="0"/>
                  <a:t> González </a:t>
                </a:r>
                <a:r>
                  <a:rPr lang="en-US" dirty="0" smtClean="0"/>
                  <a:t>+ </a:t>
                </a:r>
                <a:r>
                  <a:rPr lang="en-US" dirty="0" err="1" smtClean="0"/>
                  <a:t>StackOverflow</a:t>
                </a:r>
                <a:endParaRPr lang="es-ES" dirty="0" smtClean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74" y="1781859"/>
                <a:ext cx="5731042" cy="521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urved Connector 21"/>
          <p:cNvCxnSpPr/>
          <p:nvPr/>
        </p:nvCxnSpPr>
        <p:spPr>
          <a:xfrm rot="10800000" flipV="1">
            <a:off x="3420479" y="3280231"/>
            <a:ext cx="3828188" cy="20610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94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Servidor</a:t>
            </a:r>
            <a:r>
              <a:rPr lang="en-US" dirty="0" smtClean="0"/>
              <a:t> y </a:t>
            </a:r>
            <a:r>
              <a:rPr lang="en-US" dirty="0" err="1" smtClean="0"/>
              <a:t>página</a:t>
            </a:r>
            <a:r>
              <a:rPr lang="en-US" dirty="0" smtClean="0"/>
              <a:t> web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424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s-ES" dirty="0" smtClean="0"/>
                  <a:t>Centralización y automatización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s-ES" dirty="0" smtClean="0"/>
                  <a:t> mantenimiento, errores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s-ES" dirty="0" smtClean="0"/>
                  <a:t> estandarización, rapidez de desarrollo, comodidad</a:t>
                </a:r>
              </a:p>
              <a:p>
                <a:endParaRPr lang="es-ES" dirty="0" smtClean="0"/>
              </a:p>
              <a:p>
                <a:r>
                  <a:rPr lang="es-ES" dirty="0" err="1" smtClean="0"/>
                  <a:t>subprocess.Popen</a:t>
                </a:r>
                <a:r>
                  <a:rPr lang="es-ES" dirty="0" smtClean="0"/>
                  <a:t>()</a:t>
                </a:r>
              </a:p>
              <a:p>
                <a:pPr lvl="1"/>
                <a:r>
                  <a:rPr lang="es-ES" dirty="0" err="1" smtClean="0"/>
                  <a:t>Mosquitto</a:t>
                </a:r>
                <a:r>
                  <a:rPr lang="es-ES" dirty="0" smtClean="0"/>
                  <a:t> MQTT</a:t>
                </a:r>
              </a:p>
              <a:p>
                <a:pPr lvl="1"/>
                <a:r>
                  <a:rPr lang="es-ES" dirty="0" smtClean="0"/>
                  <a:t>SQLite3 </a:t>
                </a:r>
              </a:p>
              <a:p>
                <a:pPr lvl="1"/>
                <a:r>
                  <a:rPr lang="es-ES" dirty="0" err="1" smtClean="0"/>
                  <a:t>Flask</a:t>
                </a:r>
                <a:endParaRPr lang="es-ES" dirty="0" smtClean="0"/>
              </a:p>
              <a:p>
                <a:pPr lvl="2"/>
                <a:r>
                  <a:rPr lang="es-ES" dirty="0" smtClean="0"/>
                  <a:t>Botón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s-ES" dirty="0" smtClean="0"/>
                  <a:t>publica MQTT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s-ES" dirty="0" smtClean="0"/>
                  <a:t>robot</a:t>
                </a:r>
              </a:p>
              <a:p>
                <a:pPr lvl="2"/>
                <a:r>
                  <a:rPr lang="es-ES" dirty="0" smtClean="0"/>
                  <a:t>Almacenar datos en SQL</a:t>
                </a:r>
              </a:p>
              <a:p>
                <a:pPr lvl="2"/>
                <a:r>
                  <a:rPr lang="es-ES" dirty="0" smtClean="0"/>
                  <a:t>Mostrar datos al usuario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Servidor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22478" y="4748925"/>
            <a:ext cx="1930771" cy="385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dirty="0" err="1"/>
              <a:t>t</a:t>
            </a:r>
            <a:r>
              <a:rPr lang="es-ES" sz="1400" dirty="0" err="1" smtClean="0"/>
              <a:t>askkill</a:t>
            </a:r>
            <a:r>
              <a:rPr lang="es-ES" sz="1400" dirty="0" smtClean="0"/>
              <a:t> </a:t>
            </a:r>
            <a:r>
              <a:rPr lang="en-US" sz="1400" dirty="0" smtClean="0"/>
              <a:t>/F </a:t>
            </a:r>
            <a:r>
              <a:rPr lang="es-ES" sz="1400" dirty="0" smtClean="0"/>
              <a:t>/T /PID</a:t>
            </a:r>
            <a:endParaRPr lang="es-ES" sz="1400" dirty="0"/>
          </a:p>
          <a:p>
            <a:pPr lvl="1"/>
            <a:endParaRPr lang="es-ES" sz="1400" dirty="0"/>
          </a:p>
          <a:p>
            <a:endParaRPr lang="es-ES" sz="1400" dirty="0"/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8366760" y="4296227"/>
            <a:ext cx="3127331" cy="2153978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8366760" y="2000377"/>
            <a:ext cx="2633969" cy="21539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240" y="3894265"/>
            <a:ext cx="3597522" cy="165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Página</a:t>
            </a:r>
            <a:r>
              <a:rPr lang="en-US" sz="2400" dirty="0" smtClean="0">
                <a:solidFill>
                  <a:schemeClr val="bg1"/>
                </a:solidFill>
              </a:rPr>
              <a:t> web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56" y="1935480"/>
            <a:ext cx="853977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9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Página</a:t>
            </a:r>
            <a:r>
              <a:rPr lang="en-US" sz="2400" dirty="0" smtClean="0">
                <a:solidFill>
                  <a:schemeClr val="bg1"/>
                </a:solidFill>
              </a:rPr>
              <a:t> web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3" name="OWlBNlxA_rI"/>
          <p:cNvPicPr>
            <a:picLocks noRot="1" noChangeAspect="1"/>
          </p:cNvPicPr>
          <p:nvPr>
            <a:videoFile r:link="rId1"/>
          </p:nvPr>
        </p:nvPicPr>
        <p:blipFill rotWithShape="1">
          <a:blip r:embed="rId3"/>
          <a:srcRect l="-6238" t="135" r="6238" b="12513"/>
          <a:stretch/>
        </p:blipFill>
        <p:spPr>
          <a:xfrm>
            <a:off x="838200" y="1920240"/>
            <a:ext cx="9646920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5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3761646"/>
            <a:ext cx="11029615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 smtClean="0">
              <a:solidFill>
                <a:schemeClr val="tx1"/>
              </a:solidFill>
            </a:endParaRPr>
          </a:p>
          <a:p>
            <a:r>
              <a:rPr lang="es-ES" dirty="0" err="1" smtClean="0">
                <a:solidFill>
                  <a:schemeClr val="tx1"/>
                </a:solidFill>
              </a:rPr>
              <a:t>qos</a:t>
            </a:r>
            <a:r>
              <a:rPr lang="es-ES" dirty="0" smtClean="0">
                <a:solidFill>
                  <a:schemeClr val="tx1"/>
                </a:solidFill>
              </a:rPr>
              <a:t>=1, </a:t>
            </a:r>
            <a:r>
              <a:rPr lang="es-ES" dirty="0" err="1" smtClean="0">
                <a:solidFill>
                  <a:schemeClr val="tx1"/>
                </a:solidFill>
              </a:rPr>
              <a:t>retain</a:t>
            </a:r>
            <a:endParaRPr lang="es-ES" dirty="0">
              <a:solidFill>
                <a:schemeClr val="tx1"/>
              </a:solidFill>
            </a:endParaRPr>
          </a:p>
          <a:p>
            <a:r>
              <a:rPr lang="es-ES" dirty="0" err="1" smtClean="0">
                <a:solidFill>
                  <a:schemeClr val="tx1"/>
                </a:solidFill>
              </a:rPr>
              <a:t>session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Página</a:t>
            </a:r>
            <a:r>
              <a:rPr lang="en-US" sz="2400" dirty="0" smtClean="0">
                <a:solidFill>
                  <a:schemeClr val="bg1"/>
                </a:solidFill>
              </a:rPr>
              <a:t> web: MQTT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92" y="1948972"/>
            <a:ext cx="5228122" cy="1616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483" y="4073175"/>
            <a:ext cx="4973324" cy="23000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92" y="3823706"/>
            <a:ext cx="2504908" cy="891899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383688" y="2002216"/>
            <a:ext cx="5655912" cy="1759427"/>
            <a:chOff x="6383688" y="2002216"/>
            <a:chExt cx="5655912" cy="17594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3688" y="2002216"/>
              <a:ext cx="5655912" cy="175942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/>
            <a:srcRect l="77546" t="31506" r="18749" b="57305"/>
            <a:stretch/>
          </p:blipFill>
          <p:spPr>
            <a:xfrm>
              <a:off x="10756542" y="2946679"/>
              <a:ext cx="209550" cy="196851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10782300" y="2553556"/>
              <a:ext cx="209550" cy="20364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/>
            <a:srcRect l="77546" t="31506" r="18749" b="57305"/>
            <a:stretch/>
          </p:blipFill>
          <p:spPr>
            <a:xfrm>
              <a:off x="10614025" y="2533010"/>
              <a:ext cx="209550" cy="19685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/>
            <a:srcRect l="5556" t="56843" r="91850" b="33629"/>
            <a:stretch/>
          </p:blipFill>
          <p:spPr>
            <a:xfrm>
              <a:off x="10781982" y="2550489"/>
              <a:ext cx="146685" cy="16764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6"/>
            <a:srcRect l="42603" r="54814" b="88869"/>
            <a:stretch/>
          </p:blipFill>
          <p:spPr>
            <a:xfrm>
              <a:off x="10896917" y="2528767"/>
              <a:ext cx="146050" cy="195843"/>
            </a:xfrm>
            <a:prstGeom prst="rect">
              <a:avLst/>
            </a:prstGeom>
          </p:spPr>
        </p:pic>
        <p:sp>
          <p:nvSpPr>
            <p:cNvPr id="17" name="Multiply 16"/>
            <p:cNvSpPr/>
            <p:nvPr/>
          </p:nvSpPr>
          <p:spPr>
            <a:xfrm>
              <a:off x="10617834" y="2550489"/>
              <a:ext cx="196216" cy="202962"/>
            </a:xfrm>
            <a:prstGeom prst="mathMultiply">
              <a:avLst>
                <a:gd name="adj1" fmla="val 5432"/>
              </a:avLst>
            </a:prstGeom>
            <a:solidFill>
              <a:srgbClr val="66B1CE">
                <a:alpha val="50196"/>
              </a:srgbClr>
            </a:solidFill>
            <a:ln w="6350">
              <a:solidFill>
                <a:srgbClr val="498197">
                  <a:alpha val="50196"/>
                </a:srgb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6067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20900"/>
                <a:ext cx="11029615" cy="689899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 smtClean="0">
                    <a:solidFill>
                      <a:schemeClr val="tx1"/>
                    </a:solidFill>
                  </a:rPr>
                  <a:t>dict</a:t>
                </a:r>
                <a:r>
                  <a:rPr lang="es-E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E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s-ES" dirty="0" smtClean="0">
                    <a:solidFill>
                      <a:schemeClr val="tx1"/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/>
                    </a:solidFill>
                  </a:rPr>
                  <a:t>json.loads</a:t>
                </a:r>
                <a:r>
                  <a:rPr lang="es-ES" dirty="0" smtClean="0">
                    <a:solidFill>
                      <a:schemeClr val="tx1"/>
                    </a:solidFill>
                  </a:rPr>
                  <a:t>() </a:t>
                </a:r>
                <a14:m>
                  <m:oMath xmlns:m="http://schemas.openxmlformats.org/officeDocument/2006/math">
                    <m:r>
                      <a:rPr lang="es-E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s-ES" dirty="0" smtClean="0">
                    <a:solidFill>
                      <a:schemeClr val="tx1"/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/>
                    </a:solidFill>
                  </a:rPr>
                  <a:t>str</a:t>
                </a:r>
                <a:endParaRPr lang="es-ES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20900"/>
                <a:ext cx="11029615" cy="689899"/>
              </a:xfrm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Página</a:t>
            </a:r>
            <a:r>
              <a:rPr lang="en-US" sz="2400" dirty="0" smtClean="0">
                <a:solidFill>
                  <a:schemeClr val="bg1"/>
                </a:solidFill>
              </a:rPr>
              <a:t> web: MQTT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/>
          <p:nvPr/>
        </p:nvPicPr>
        <p:blipFill>
          <a:blip r:embed="rId3"/>
          <a:stretch>
            <a:fillRect/>
          </a:stretch>
        </p:blipFill>
        <p:spPr>
          <a:xfrm>
            <a:off x="246341" y="3241011"/>
            <a:ext cx="4321008" cy="25178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200" y="2810799"/>
            <a:ext cx="7373757" cy="36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Página</a:t>
            </a:r>
            <a:r>
              <a:rPr lang="en-US" sz="2400" dirty="0" smtClean="0">
                <a:solidFill>
                  <a:schemeClr val="bg1"/>
                </a:solidFill>
              </a:rPr>
              <a:t> web: HTML, JS, CSS, SQL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65" y="1935480"/>
            <a:ext cx="855884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0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Página</a:t>
            </a:r>
            <a:r>
              <a:rPr lang="en-US" sz="2400" dirty="0" smtClean="0">
                <a:solidFill>
                  <a:schemeClr val="bg1"/>
                </a:solidFill>
              </a:rPr>
              <a:t> web: HTML, JS, CSS, SQL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24" y="1938528"/>
            <a:ext cx="8563111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2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Descripci</a:t>
            </a:r>
            <a:r>
              <a:rPr lang="es-ES" dirty="0" err="1" smtClean="0"/>
              <a:t>ón</a:t>
            </a:r>
            <a:r>
              <a:rPr lang="es-ES" dirty="0" smtClean="0"/>
              <a:t> general</a:t>
            </a:r>
            <a:endParaRPr lang="es-E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558" y="2102781"/>
            <a:ext cx="5733107" cy="475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5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944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dirty="0" smtClean="0"/>
                  <a:t>			/rutas						    				    			páginas.html</a:t>
                </a:r>
              </a:p>
              <a:p>
                <a:pPr marL="0" indent="0">
                  <a:buNone/>
                </a:pPr>
                <a:endParaRPr lang="es-ES" dirty="0" smtClean="0"/>
              </a:p>
              <a:p>
                <a:r>
                  <a:rPr lang="es-ES" sz="2000" dirty="0" err="1" smtClean="0"/>
                  <a:t>render_template</a:t>
                </a:r>
                <a:r>
                  <a:rPr lang="es-ES" sz="2000" dirty="0" smtClean="0"/>
                  <a:t>(index.html)</a:t>
                </a:r>
                <a:r>
                  <a:rPr lang="es-ES" dirty="0" smtClean="0"/>
                  <a:t>	</a:t>
                </a:r>
              </a:p>
              <a:p>
                <a:endParaRPr lang="es-ES" dirty="0" smtClean="0"/>
              </a:p>
              <a:p>
                <a:r>
                  <a:rPr lang="es-ES" sz="2000" dirty="0" err="1" smtClean="0"/>
                  <a:t>render_template</a:t>
                </a:r>
                <a:r>
                  <a:rPr lang="es-ES" sz="2000" dirty="0" smtClean="0"/>
                  <a:t>(crearParcela.html, 						           </a:t>
                </a:r>
                <a:r>
                  <a:rPr lang="en-US" sz="2000" dirty="0" smtClean="0"/>
                  <a:t>{{ </a:t>
                </a:r>
                <a:r>
                  <a:rPr lang="en-US" sz="2000" dirty="0" err="1" smtClean="0"/>
                  <a:t>puntoCentro|tojson</a:t>
                </a:r>
                <a:r>
                  <a:rPr lang="en-US" sz="2000" dirty="0" smtClean="0"/>
                  <a:t> }}</a:t>
                </a:r>
                <a:r>
                  <a:rPr lang="es-ES" sz="2000" dirty="0" smtClean="0"/>
                  <a:t>	</a:t>
                </a:r>
              </a:p>
              <a:p>
                <a:pPr marL="0" indent="0">
                  <a:buNone/>
                </a:pPr>
                <a:r>
                  <a:rPr lang="es-ES" sz="2000" dirty="0" smtClean="0"/>
                  <a:t>		    </a:t>
                </a:r>
                <a:r>
                  <a:rPr lang="es-ES" sz="2000" dirty="0" err="1" smtClean="0"/>
                  <a:t>puntoCentro</a:t>
                </a:r>
                <a:r>
                  <a:rPr lang="es-ES" sz="2000" dirty="0" smtClean="0"/>
                  <a:t>=</a:t>
                </a:r>
                <a:r>
                  <a:rPr lang="es-ES" sz="2000" dirty="0" err="1" smtClean="0"/>
                  <a:t>puntoCentro</a:t>
                </a:r>
                <a:r>
                  <a:rPr lang="es-ES" sz="2000" dirty="0" smtClean="0"/>
                  <a:t>)					     </a:t>
                </a:r>
                <a:r>
                  <a:rPr lang="es-ES" sz="2000" dirty="0" err="1" smtClean="0"/>
                  <a:t>JSON.parse</a:t>
                </a:r>
                <a:r>
                  <a:rPr lang="es-ES" sz="2000" dirty="0" smtClean="0"/>
                  <a:t>() </a:t>
                </a:r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 err="1" smtClean="0"/>
                  <a:t>xCentro</a:t>
                </a:r>
                <a:r>
                  <a:rPr lang="en-US" sz="2000" dirty="0" smtClean="0"/>
                  <a:t>, </a:t>
                </a:r>
                <a:r>
                  <a:rPr lang="en-US" sz="2000" dirty="0" err="1" smtClean="0"/>
                  <a:t>yCentro</a:t>
                </a: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endParaRPr lang="es-ES" sz="2000" dirty="0" smtClean="0"/>
              </a:p>
              <a:p>
                <a:endParaRPr lang="es-E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94489"/>
              </a:xfrm>
              <a:blipFill>
                <a:blip r:embed="rId3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Página</a:t>
            </a:r>
            <a:r>
              <a:rPr lang="en-US" sz="2400" dirty="0" smtClean="0">
                <a:solidFill>
                  <a:schemeClr val="bg1"/>
                </a:solidFill>
              </a:rPr>
              <a:t> web: HTML, JS, CSS, SQL</a:t>
            </a:r>
            <a:endParaRPr lang="es-ES" sz="24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600454" y="2937269"/>
            <a:ext cx="2468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75151" y="2614647"/>
            <a:ext cx="5665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/>
              <a:t>GET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164334" y="4034069"/>
            <a:ext cx="19202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475151" y="3711447"/>
            <a:ext cx="5665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/>
              <a:t>GET</a:t>
            </a:r>
          </a:p>
        </p:txBody>
      </p:sp>
      <p:pic>
        <p:nvPicPr>
          <p:cNvPr id="26" name="Picture 25"/>
          <p:cNvPicPr/>
          <p:nvPr/>
        </p:nvPicPr>
        <p:blipFill>
          <a:blip r:embed="rId4"/>
          <a:stretch>
            <a:fillRect/>
          </a:stretch>
        </p:blipFill>
        <p:spPr>
          <a:xfrm>
            <a:off x="1489257" y="4793401"/>
            <a:ext cx="3477894" cy="1653268"/>
          </a:xfrm>
          <a:prstGeom prst="rect">
            <a:avLst/>
          </a:prstGeom>
        </p:spPr>
      </p:pic>
      <p:pic>
        <p:nvPicPr>
          <p:cNvPr id="30" name="Picture 29"/>
          <p:cNvPicPr/>
          <p:nvPr/>
        </p:nvPicPr>
        <p:blipFill>
          <a:blip r:embed="rId5"/>
          <a:stretch>
            <a:fillRect/>
          </a:stretch>
        </p:blipFill>
        <p:spPr>
          <a:xfrm>
            <a:off x="7455218" y="4793401"/>
            <a:ext cx="3235826" cy="16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1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2124"/>
                <a:ext cx="11353800" cy="48944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dirty="0" smtClean="0"/>
                  <a:t>			/rutas						    				    páginas.html</a:t>
                </a:r>
              </a:p>
              <a:p>
                <a:endParaRPr lang="es-ES" sz="2000" dirty="0" smtClean="0"/>
              </a:p>
              <a:p>
                <a:r>
                  <a:rPr lang="es-ES" sz="2000" dirty="0" err="1" smtClean="0"/>
                  <a:t>request.args.get</a:t>
                </a:r>
                <a:r>
                  <a:rPr lang="es-ES" sz="2000" dirty="0" smtClean="0"/>
                  <a:t>() </a:t>
                </a:r>
                <a:r>
                  <a:rPr lang="es-ES" sz="2000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sz="2000" dirty="0" smtClean="0"/>
                  <a:t>				     &lt;form action=“get” &gt;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 err="1" smtClean="0"/>
                  <a:t>botón</a:t>
                </a:r>
                <a:r>
                  <a:rPr lang="en-US" sz="2000" dirty="0" smtClean="0"/>
                  <a:t> 	</a:t>
                </a:r>
                <a:endParaRPr lang="es-ES" sz="2000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sz="1600" dirty="0" smtClean="0"/>
                  <a:t>Sqlite3 (SELECT, INSERT, UPDATE) </a:t>
                </a:r>
                <a14:m>
                  <m:oMath xmlns:m="http://schemas.openxmlformats.org/officeDocument/2006/math">
                    <m:r>
                      <a:rPr lang="es-E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 smtClean="0"/>
                  <a:t> Flask-</a:t>
                </a:r>
                <a:r>
                  <a:rPr lang="en-US" sz="1600" dirty="0" err="1" smtClean="0"/>
                  <a:t>SQLAlchemy</a:t>
                </a:r>
                <a:r>
                  <a:rPr lang="en-US" sz="1600" dirty="0" smtClean="0"/>
                  <a:t> (ORM)</a:t>
                </a:r>
              </a:p>
              <a:p>
                <a:pPr lvl="1"/>
                <a:r>
                  <a:rPr lang="en-US" sz="1600" dirty="0" err="1" smtClean="0"/>
                  <a:t>Ej</a:t>
                </a:r>
                <a:r>
                  <a:rPr lang="en-US" sz="1600" dirty="0" smtClean="0"/>
                  <a:t>. </a:t>
                </a:r>
                <a:r>
                  <a:rPr lang="en-US" sz="1600" dirty="0" err="1" smtClean="0"/>
                  <a:t>idSesión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r>
                      <a:rPr lang="es-E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sz="1600" dirty="0" smtClean="0"/>
                  <a:t> idParcela </a:t>
                </a:r>
                <a14:m>
                  <m:oMath xmlns:m="http://schemas.openxmlformats.org/officeDocument/2006/math">
                    <m:r>
                      <a:rPr lang="es-E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sz="1600" dirty="0" smtClean="0"/>
                  <a:t> geometría</a:t>
                </a:r>
              </a:p>
              <a:p>
                <a:pPr lvl="1"/>
                <a:r>
                  <a:rPr lang="es-ES" sz="1600" dirty="0" smtClean="0">
                    <a:solidFill>
                      <a:schemeClr val="tx1"/>
                    </a:solidFill>
                  </a:rPr>
                  <a:t>Vac</a:t>
                </a:r>
                <a:r>
                  <a:rPr lang="es-ES" dirty="0" smtClean="0">
                    <a:solidFill>
                      <a:schemeClr val="tx1"/>
                    </a:solidFill>
                  </a:rPr>
                  <a:t>ío o no</a:t>
                </a:r>
              </a:p>
              <a:p>
                <a:pPr lvl="1"/>
                <a:endParaRPr lang="es-ES" sz="1600" dirty="0">
                  <a:solidFill>
                    <a:schemeClr val="tx1"/>
                  </a:solidFill>
                </a:endParaRPr>
              </a:p>
              <a:p>
                <a:pPr lvl="1"/>
                <a:endParaRPr lang="es-ES" dirty="0" smtClean="0">
                  <a:solidFill>
                    <a:schemeClr val="tx1"/>
                  </a:solidFill>
                </a:endParaRPr>
              </a:p>
              <a:p>
                <a:pPr lvl="1"/>
                <a:endParaRPr lang="es-ES" sz="1600" dirty="0">
                  <a:solidFill>
                    <a:schemeClr val="tx1"/>
                  </a:solidFill>
                </a:endParaRPr>
              </a:p>
              <a:p>
                <a:pPr lvl="1"/>
                <a:endParaRPr lang="es-ES" dirty="0" smtClean="0">
                  <a:solidFill>
                    <a:schemeClr val="tx1"/>
                  </a:solidFill>
                </a:endParaRPr>
              </a:p>
              <a:p>
                <a:pPr lvl="1"/>
                <a:endParaRPr lang="es-ES" sz="1600" dirty="0">
                  <a:solidFill>
                    <a:schemeClr val="tx1"/>
                  </a:solidFill>
                </a:endParaRPr>
              </a:p>
              <a:p>
                <a:pPr lvl="1"/>
                <a:endParaRPr lang="es-ES" sz="16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2124"/>
                <a:ext cx="11353800" cy="4894489"/>
              </a:xfrm>
              <a:blipFill>
                <a:blip r:embed="rId3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Página</a:t>
            </a:r>
            <a:r>
              <a:rPr lang="en-US" sz="2400" dirty="0" smtClean="0">
                <a:solidFill>
                  <a:schemeClr val="bg1"/>
                </a:solidFill>
              </a:rPr>
              <a:t> web: HTML, JS, CSS, SQL</a:t>
            </a:r>
            <a:endParaRPr lang="es-ES" sz="24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267131" y="2993787"/>
            <a:ext cx="3200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589851" y="2726545"/>
            <a:ext cx="5549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/>
              <a:t>GET</a:t>
            </a: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2970015" y="3790178"/>
            <a:ext cx="4212590" cy="3911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469" y="4900474"/>
            <a:ext cx="3524102" cy="13139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323" y="4479396"/>
            <a:ext cx="3228053" cy="206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3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2924"/>
                <a:ext cx="11353800" cy="48944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dirty="0" smtClean="0"/>
                  <a:t>			/rutas						    				    páginas.html</a:t>
                </a:r>
              </a:p>
              <a:p>
                <a:pPr marL="0" indent="0">
                  <a:buNone/>
                </a:pPr>
                <a:endParaRPr lang="es-ES" dirty="0" smtClean="0"/>
              </a:p>
              <a:p>
                <a:r>
                  <a:rPr lang="es-ES" sz="2000" dirty="0" err="1" smtClean="0"/>
                  <a:t>request.json</a:t>
                </a:r>
                <a:r>
                  <a:rPr lang="es-ES" sz="2000" dirty="0" smtClean="0">
                    <a:solidFill>
                      <a:srgbClr val="FF0000"/>
                    </a:solidFill>
                  </a:rPr>
                  <a:t>						</a:t>
                </a:r>
                <a:r>
                  <a:rPr lang="en-US" sz="2000" dirty="0" err="1" smtClean="0"/>
                  <a:t>ajaxControlRobot</a:t>
                </a:r>
                <a:r>
                  <a:rPr lang="en-US" sz="2000" dirty="0" smtClean="0"/>
                  <a:t>()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 err="1" smtClean="0"/>
                  <a:t>pubMQTT</a:t>
                </a:r>
                <a:r>
                  <a:rPr lang="en-US" sz="2000" dirty="0" smtClean="0"/>
                  <a:t>(topic, </a:t>
                </a:r>
                <a:r>
                  <a:rPr lang="en-US" sz="2000" dirty="0" err="1" smtClean="0"/>
                  <a:t>mensaje</a:t>
                </a:r>
                <a:r>
                  <a:rPr lang="en-US" sz="2000" dirty="0" smtClean="0"/>
                  <a:t>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000" dirty="0" smtClean="0"/>
                  <a:t> botón</a:t>
                </a:r>
              </a:p>
              <a:p>
                <a:pPr lvl="1"/>
                <a:r>
                  <a:rPr lang="en-US" sz="1600" dirty="0" err="1" smtClean="0"/>
                  <a:t>coordObj</a:t>
                </a:r>
                <a:r>
                  <a:rPr lang="en-US" sz="1600" dirty="0" smtClean="0"/>
                  <a:t> y </a:t>
                </a:r>
                <a:r>
                  <a:rPr lang="en-US" sz="1600" dirty="0" err="1" smtClean="0"/>
                  <a:t>geometría</a:t>
                </a:r>
                <a:endParaRPr lang="es-ES" sz="1600" dirty="0" smtClean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 smtClean="0"/>
              </a:p>
              <a:p>
                <a:r>
                  <a:rPr lang="es-ES" sz="2000" dirty="0" err="1" smtClean="0"/>
                  <a:t>jsonify</a:t>
                </a:r>
                <a:r>
                  <a:rPr lang="es-ES" sz="2000" dirty="0" smtClean="0"/>
                  <a:t>(modo=modo, </a:t>
                </a:r>
                <a:r>
                  <a:rPr lang="es-ES" sz="2000" dirty="0"/>
                  <a:t>									 </a:t>
                </a:r>
                <a:r>
                  <a:rPr lang="es-ES" sz="2000" dirty="0" err="1"/>
                  <a:t>setInterval</a:t>
                </a:r>
                <a:r>
                  <a:rPr lang="es-ES" sz="2000" dirty="0"/>
                  <a:t>(</a:t>
                </a:r>
                <a:r>
                  <a:rPr lang="es-ES" sz="2000" dirty="0" err="1"/>
                  <a:t>getJSON</a:t>
                </a:r>
                <a:r>
                  <a:rPr lang="es-ES" sz="2000" dirty="0"/>
                  <a:t>())</a:t>
                </a:r>
                <a:r>
                  <a:rPr lang="en-US" sz="2000" dirty="0"/>
                  <a:t> </a:t>
                </a:r>
                <a:endParaRPr lang="es-ES" sz="2000" dirty="0" smtClean="0"/>
              </a:p>
              <a:p>
                <a:pPr marL="0" indent="0">
                  <a:buNone/>
                </a:pPr>
                <a:r>
                  <a:rPr lang="es-ES" sz="2000" dirty="0"/>
                  <a:t> </a:t>
                </a:r>
                <a:r>
                  <a:rPr lang="es-ES" sz="2000" dirty="0" smtClean="0"/>
                  <a:t>              </a:t>
                </a:r>
                <a:r>
                  <a:rPr lang="es-ES" sz="2000" dirty="0" err="1" smtClean="0"/>
                  <a:t>coordAct</a:t>
                </a:r>
                <a:r>
                  <a:rPr lang="es-ES" sz="2000" dirty="0" smtClean="0"/>
                  <a:t>=</a:t>
                </a:r>
                <a:r>
                  <a:rPr lang="es-ES" sz="2000" dirty="0" err="1" smtClean="0"/>
                  <a:t>coordAct</a:t>
                </a:r>
                <a:r>
                  <a:rPr lang="es-ES" sz="2000" dirty="0" smtClean="0"/>
                  <a:t>, …)						</a:t>
                </a:r>
                <a:r>
                  <a:rPr lang="en-US" sz="2000" dirty="0" smtClean="0"/>
                  <a:t>	</a:t>
                </a:r>
              </a:p>
              <a:p>
                <a:endParaRPr lang="en-US" sz="20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2924"/>
                <a:ext cx="11353800" cy="4894489"/>
              </a:xfrm>
              <a:blipFill>
                <a:blip r:embed="rId3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Página</a:t>
            </a:r>
            <a:r>
              <a:rPr lang="en-US" sz="2400" dirty="0" smtClean="0">
                <a:solidFill>
                  <a:schemeClr val="bg1"/>
                </a:solidFill>
              </a:rPr>
              <a:t> web: HTML, JS, CSS, SQL</a:t>
            </a:r>
            <a:endParaRPr lang="es-ES" sz="2400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2555841" y="2967070"/>
            <a:ext cx="2334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363882" y="2659293"/>
            <a:ext cx="9227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smtClean="0"/>
              <a:t>POST</a:t>
            </a:r>
            <a:endParaRPr lang="es-ES" sz="14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4594860" y="5530197"/>
            <a:ext cx="228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494624" y="5222420"/>
            <a:ext cx="9227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smtClean="0"/>
              <a:t>GET</a:t>
            </a:r>
            <a:endParaRPr lang="es-ES" sz="1400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632960" y="5630388"/>
            <a:ext cx="228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908" y="3340840"/>
            <a:ext cx="2422479" cy="3600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4" y="3340840"/>
            <a:ext cx="1969112" cy="7291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203" y="3339248"/>
            <a:ext cx="2090368" cy="14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9448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Extender </a:t>
            </a:r>
            <a:r>
              <a:rPr lang="en-US" dirty="0">
                <a:solidFill>
                  <a:schemeClr val="tx1"/>
                </a:solidFill>
              </a:rPr>
              <a:t>layout.html con </a:t>
            </a:r>
            <a:r>
              <a:rPr lang="en-US" dirty="0" err="1" smtClean="0">
                <a:solidFill>
                  <a:schemeClr val="tx1"/>
                </a:solidFill>
              </a:rPr>
              <a:t>Jinja</a:t>
            </a:r>
            <a:r>
              <a:rPr lang="en-US" dirty="0" smtClean="0">
                <a:solidFill>
                  <a:schemeClr val="tx1"/>
                </a:solidFill>
              </a:rPr>
              <a:t> + </a:t>
            </a:r>
            <a:r>
              <a:rPr lang="en-US" dirty="0" err="1" smtClean="0">
                <a:solidFill>
                  <a:schemeClr val="tx1"/>
                </a:solidFill>
              </a:rPr>
              <a:t>bloques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dinámicos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Página</a:t>
            </a:r>
            <a:r>
              <a:rPr lang="en-US" sz="2400" dirty="0" smtClean="0">
                <a:solidFill>
                  <a:schemeClr val="bg1"/>
                </a:solidFill>
              </a:rPr>
              <a:t> web: HTML, JS, CSS, SQL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148713" y="3163388"/>
            <a:ext cx="4880632" cy="186799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6339858" y="3163388"/>
            <a:ext cx="4596785" cy="18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6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navegación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Motores, controlador, modos autónomo y manual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995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Típicamente combustión interna</a:t>
                </a:r>
              </a:p>
              <a:p>
                <a:r>
                  <a:rPr lang="es-ES" dirty="0" smtClean="0"/>
                  <a:t>Últimamente</a:t>
                </a:r>
              </a:p>
              <a:p>
                <a:pPr lvl="1"/>
                <a:r>
                  <a:rPr lang="es-ES" dirty="0" smtClean="0"/>
                  <a:t>John </a:t>
                </a:r>
                <a:r>
                  <a:rPr lang="es-ES" dirty="0" err="1" smtClean="0"/>
                  <a:t>Deere</a:t>
                </a:r>
                <a:r>
                  <a:rPr lang="es-ES" dirty="0" smtClean="0"/>
                  <a:t>: SESAM</a:t>
                </a:r>
              </a:p>
              <a:p>
                <a:pPr lvl="1"/>
                <a:r>
                  <a:rPr lang="es-ES" dirty="0" err="1" smtClean="0"/>
                  <a:t>Vinbot</a:t>
                </a:r>
                <a:r>
                  <a:rPr lang="es-ES" dirty="0" smtClean="0"/>
                  <a:t>: base </a:t>
                </a:r>
                <a:r>
                  <a:rPr lang="es-ES" dirty="0" err="1" smtClean="0"/>
                  <a:t>Robotnik</a:t>
                </a:r>
                <a:r>
                  <a:rPr lang="es-ES" dirty="0" smtClean="0"/>
                  <a:t> SUMMIT-XL-HL usa motores c.c. sin cepillo</a:t>
                </a:r>
                <a:endParaRPr lang="es-ES" dirty="0"/>
              </a:p>
              <a:p>
                <a:pPr lvl="1"/>
                <a:r>
                  <a:rPr lang="es-ES" dirty="0" smtClean="0"/>
                  <a:t>IG42 motores c.c. con cepillo</a:t>
                </a:r>
              </a:p>
              <a:p>
                <a:r>
                  <a:rPr lang="es-ES" dirty="0" smtClean="0"/>
                  <a:t>Necesitamos compatibilidad y flexibilidad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Actobotics</a:t>
                </a:r>
              </a:p>
              <a:p>
                <a:pPr lvl="1"/>
                <a:r>
                  <a:rPr lang="es-ES" dirty="0" smtClean="0"/>
                  <a:t>Motores c.c. con cepillo</a:t>
                </a:r>
              </a:p>
              <a:p>
                <a:pPr lvl="2">
                  <a:buFont typeface="Gill Sans MT" panose="020B0502020104020203" pitchFamily="34" charset="0"/>
                  <a:buChar char="×"/>
                </a:pPr>
                <a:r>
                  <a:rPr lang="es-ES" dirty="0" smtClean="0"/>
                  <a:t>Mantenimiento, peor potencia/peso</a:t>
                </a:r>
              </a:p>
              <a:p>
                <a:pPr lvl="1"/>
                <a:r>
                  <a:rPr lang="es-ES" dirty="0" smtClean="0"/>
                  <a:t>Codificadores relativos de cuadratura y efecto Hall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s-ES" dirty="0" smtClean="0"/>
                  <a:t>Magnéticos vs. ópticos: mejor frente al polvo, vibraciones, temperatura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Motores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s://cdn.oemoffhighway.com/files/base/acbm/ooh/image/2018/01/960w/SESAM_01___JD.5a6a68abbc9e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720" y="1957675"/>
            <a:ext cx="1902439" cy="126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102" y="2300436"/>
            <a:ext cx="3445357" cy="3548821"/>
          </a:xfrm>
          <a:prstGeom prst="rect">
            <a:avLst/>
          </a:prstGeom>
        </p:spPr>
      </p:pic>
      <p:pic>
        <p:nvPicPr>
          <p:cNvPr id="7" name="Picture 6" descr="https://www.servocity.com/media/catalog/product/cache/1/image/9df78eab33525d08d6e5fb8d27136e95/h/d/hd_gearmotor_with_encoder_med_2_back_600px_1_1_1_1_1_1_1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806" y="4250455"/>
            <a:ext cx="1268095" cy="9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s://www.machinedesign.com/sites/machinedesign.com/files/uploads/2014/05/FIG04-Hall-effect.jp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" t="14727" r="4117" b="5263"/>
          <a:stretch/>
        </p:blipFill>
        <p:spPr bwMode="auto">
          <a:xfrm>
            <a:off x="7009987" y="5198273"/>
            <a:ext cx="767147" cy="5454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>
          <a:blip r:embed="rId8"/>
          <a:stretch>
            <a:fillRect/>
          </a:stretch>
        </p:blipFill>
        <p:spPr>
          <a:xfrm>
            <a:off x="6812280" y="5924335"/>
            <a:ext cx="1320165" cy="79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s-ES" dirty="0" smtClean="0"/>
                  <a:t>Parte B: peso proyectado 29,82 kg (15 kg prototipo)</a:t>
                </a:r>
              </a:p>
              <a:p>
                <a:endParaRPr lang="es-ES" dirty="0" smtClean="0"/>
              </a:p>
              <a:p>
                <a:r>
                  <a:rPr lang="en-US" dirty="0" smtClean="0"/>
                  <a:t>75-90% de </a:t>
                </a:r>
                <a:r>
                  <a:rPr lang="es-ES" dirty="0" err="1" smtClean="0"/>
                  <a:t>RPM</a:t>
                </a:r>
                <a:r>
                  <a:rPr lang="es-ES" baseline="-25000" dirty="0" err="1" smtClean="0"/>
                  <a:t>max</a:t>
                </a:r>
                <a:r>
                  <a:rPr lang="es-ES" dirty="0" smtClean="0"/>
                  <a:t>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/>
                  <a:t> </a:t>
                </a:r>
                <a:r>
                  <a:rPr lang="es-ES" dirty="0" smtClean="0"/>
                  <a:t>n</a:t>
                </a:r>
                <a:r>
                  <a:rPr lang="es-ES" baseline="-25000" dirty="0" smtClean="0"/>
                  <a:t>100</a:t>
                </a:r>
                <a:r>
                  <a:rPr lang="es-ES" dirty="0" smtClean="0"/>
                  <a:t>, n</a:t>
                </a:r>
                <a:r>
                  <a:rPr lang="es-ES" baseline="-25000" dirty="0" smtClean="0"/>
                  <a:t>90</a:t>
                </a:r>
                <a:r>
                  <a:rPr lang="es-ES" dirty="0" smtClean="0"/>
                  <a:t>, …, n</a:t>
                </a:r>
                <a:r>
                  <a:rPr lang="es-ES" baseline="-25000" dirty="0" smtClean="0"/>
                  <a:t>0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/>
                  <a:t> </a:t>
                </a:r>
                <a:r>
                  <a:rPr lang="es-ES" dirty="0" smtClean="0"/>
                  <a:t>curva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</a:t>
                </a:r>
                <a:r>
                  <a:rPr lang="es-ES" dirty="0"/>
                  <a:t>M</a:t>
                </a:r>
                <a:r>
                  <a:rPr lang="es-ES" baseline="-25000" dirty="0" smtClean="0"/>
                  <a:t>100</a:t>
                </a:r>
                <a:r>
                  <a:rPr lang="es-ES" dirty="0" smtClean="0"/>
                  <a:t>, M</a:t>
                </a:r>
                <a:r>
                  <a:rPr lang="es-ES" baseline="-25000" dirty="0" smtClean="0"/>
                  <a:t>90</a:t>
                </a:r>
                <a:r>
                  <a:rPr lang="es-ES" dirty="0" smtClean="0"/>
                  <a:t>, …, M</a:t>
                </a:r>
                <a:r>
                  <a:rPr lang="es-ES" baseline="-25000" dirty="0" smtClean="0"/>
                  <a:t>0 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s-ES" dirty="0" smtClean="0"/>
                  <a:t>M</a:t>
                </a:r>
                <a:r>
                  <a:rPr lang="es-ES" baseline="-25000" dirty="0" smtClean="0"/>
                  <a:t>90</a:t>
                </a:r>
                <a:r>
                  <a:rPr lang="es-E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/>
                  <a:t> </a:t>
                </a:r>
                <a:r>
                  <a:rPr lang="es-ES" dirty="0" smtClean="0"/>
                  <a:t>F</a:t>
                </a:r>
                <a:r>
                  <a:rPr lang="es-ES" baseline="-25000" dirty="0" smtClean="0"/>
                  <a:t>90</a:t>
                </a:r>
                <a:r>
                  <a:rPr lang="es-ES" dirty="0" smtClean="0"/>
                  <a:t> de cada motor</a:t>
                </a:r>
              </a:p>
              <a:p>
                <a:endParaRPr lang="es-ES" baseline="-25000" dirty="0"/>
              </a:p>
              <a:p>
                <a:endParaRPr lang="es-ES" baseline="-25000" dirty="0" smtClean="0"/>
              </a:p>
              <a:p>
                <a:r>
                  <a:rPr lang="es-ES" dirty="0" err="1" smtClean="0"/>
                  <a:t>F</a:t>
                </a:r>
                <a:r>
                  <a:rPr lang="es-ES" baseline="-25000" dirty="0" err="1" smtClean="0"/>
                  <a:t>total</a:t>
                </a:r>
                <a:r>
                  <a:rPr lang="es-ES" baseline="-25000" dirty="0" smtClean="0"/>
                  <a:t> </a:t>
                </a:r>
                <a:r>
                  <a:rPr lang="es-ES" dirty="0" smtClean="0"/>
                  <a:t>de ambos motores</a:t>
                </a:r>
                <a:endParaRPr lang="es-ES" baseline="-25000" dirty="0" smtClean="0"/>
              </a:p>
              <a:p>
                <a:endParaRPr lang="es-ES" baseline="-25000" dirty="0" smtClean="0"/>
              </a:p>
              <a:p>
                <a:endParaRPr lang="es-ES" dirty="0" smtClean="0"/>
              </a:p>
              <a:p>
                <a:r>
                  <a:rPr lang="es-ES" dirty="0" smtClean="0"/>
                  <a:t>Masa a inclinación de 5° y 15°</a:t>
                </a:r>
              </a:p>
              <a:p>
                <a:endParaRPr lang="es-ES" baseline="-25000" dirty="0"/>
              </a:p>
              <a:p>
                <a:endParaRPr lang="en-US" dirty="0" smtClean="0"/>
              </a:p>
              <a:p>
                <a:endParaRPr lang="en-US" b="1" dirty="0" smtClean="0"/>
              </a:p>
              <a:p>
                <a:r>
                  <a:rPr lang="en-US" b="1" dirty="0" smtClean="0"/>
                  <a:t>118 rpm </a:t>
                </a:r>
                <a:r>
                  <a:rPr lang="en-US" b="1" dirty="0" err="1" smtClean="0"/>
                  <a:t>puede</a:t>
                </a:r>
                <a:r>
                  <a:rPr lang="en-US" b="1" dirty="0" smtClean="0"/>
                  <a:t> con 65 kg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Motores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Carga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78508"/>
          <a:stretch/>
        </p:blipFill>
        <p:spPr>
          <a:xfrm>
            <a:off x="2363966" y="2740321"/>
            <a:ext cx="5379720" cy="503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362" t="51337" r="17264" b="33074"/>
          <a:stretch/>
        </p:blipFill>
        <p:spPr>
          <a:xfrm>
            <a:off x="2363966" y="3711073"/>
            <a:ext cx="3516907" cy="365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0659" t="89198" r="20175" b="1002"/>
          <a:stretch/>
        </p:blipFill>
        <p:spPr>
          <a:xfrm>
            <a:off x="2363966" y="4417215"/>
            <a:ext cx="3182958" cy="229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34669"/>
          <a:stretch/>
        </p:blipFill>
        <p:spPr>
          <a:xfrm>
            <a:off x="2363966" y="5093590"/>
            <a:ext cx="6249829" cy="3182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6227" t="67222" r="73044" b="6190"/>
          <a:stretch/>
        </p:blipFill>
        <p:spPr>
          <a:xfrm>
            <a:off x="8623895" y="5187967"/>
            <a:ext cx="670560" cy="1295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7748" y="1981134"/>
            <a:ext cx="3106197" cy="1238547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6"/>
          <a:stretch>
            <a:fillRect/>
          </a:stretch>
        </p:blipFill>
        <p:spPr bwMode="auto">
          <a:xfrm>
            <a:off x="6812280" y="3606564"/>
            <a:ext cx="1363345" cy="692150"/>
          </a:xfrm>
          <a:prstGeom prst="rect">
            <a:avLst/>
          </a:prstGeom>
          <a:noFill/>
        </p:spPr>
      </p:pic>
      <p:pic>
        <p:nvPicPr>
          <p:cNvPr id="12" name="Picture 11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954" y="4472474"/>
            <a:ext cx="1880847" cy="1084677"/>
          </a:xfrm>
          <a:prstGeom prst="rect">
            <a:avLst/>
          </a:prstGeom>
          <a:noFill/>
        </p:spPr>
      </p:pic>
      <p:pic>
        <p:nvPicPr>
          <p:cNvPr id="13" name="Picture 12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953" y="5694967"/>
            <a:ext cx="1880847" cy="10846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54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Velocidad</a:t>
                </a:r>
              </a:p>
              <a:p>
                <a:pPr lvl="1"/>
                <a:r>
                  <a:rPr lang="es-ES" dirty="0" smtClean="0"/>
                  <a:t>n</a:t>
                </a:r>
                <a:r>
                  <a:rPr lang="es-ES" baseline="-25000" dirty="0" smtClean="0"/>
                  <a:t>90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v</a:t>
                </a:r>
                <a:r>
                  <a:rPr lang="es-ES" baseline="-25000" dirty="0" smtClean="0"/>
                  <a:t>90</a:t>
                </a:r>
              </a:p>
              <a:p>
                <a:pPr lvl="1"/>
                <a:endParaRPr lang="es-ES" baseline="-25000" dirty="0"/>
              </a:p>
              <a:p>
                <a:pPr lvl="1"/>
                <a:endParaRPr lang="es-ES" baseline="-25000" dirty="0" smtClean="0"/>
              </a:p>
              <a:p>
                <a:pPr lvl="1"/>
                <a:r>
                  <a:rPr lang="en-US" dirty="0" smtClean="0"/>
                  <a:t>118 rpm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0,3 – 0,5 m/s</a:t>
                </a:r>
              </a:p>
              <a:p>
                <a:pPr marL="324000" lvl="1" indent="0">
                  <a:buNone/>
                </a:pPr>
                <a:endParaRPr lang="en-US" dirty="0" smtClean="0"/>
              </a:p>
              <a:p>
                <a:r>
                  <a:rPr lang="en-US" dirty="0" err="1" smtClean="0"/>
                  <a:t>Tracci</a:t>
                </a:r>
                <a:r>
                  <a:rPr lang="es-ES" dirty="0" err="1" smtClean="0"/>
                  <a:t>ó</a:t>
                </a:r>
                <a:r>
                  <a:rPr lang="en-US" dirty="0" smtClean="0"/>
                  <a:t>n</a:t>
                </a:r>
              </a:p>
              <a:p>
                <a:pPr lvl="1"/>
                <a:r>
                  <a:rPr lang="en-US" dirty="0" smtClean="0"/>
                  <a:t>118 rpm </a:t>
                </a:r>
                <a:r>
                  <a:rPr lang="en-US" dirty="0" err="1" smtClean="0"/>
                  <a:t>producen</a:t>
                </a:r>
                <a:r>
                  <a:rPr lang="en-US" dirty="0" smtClean="0"/>
                  <a:t> </a:t>
                </a:r>
                <a:r>
                  <a:rPr lang="es-ES" dirty="0" smtClean="0"/>
                  <a:t>M</a:t>
                </a:r>
                <a:r>
                  <a:rPr lang="es-ES" baseline="-25000" dirty="0" smtClean="0"/>
                  <a:t>total90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Par </a:t>
                </a:r>
                <a:r>
                  <a:rPr lang="en-US" dirty="0" err="1" smtClean="0"/>
                  <a:t>limitado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por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tracci</a:t>
                </a:r>
                <a:r>
                  <a:rPr lang="es-ES" dirty="0" err="1" smtClean="0"/>
                  <a:t>ó</a:t>
                </a:r>
                <a:r>
                  <a:rPr lang="en-US" dirty="0" smtClean="0"/>
                  <a:t>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Motores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589" y="4927505"/>
            <a:ext cx="6323171" cy="3038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3197"/>
          <a:stretch/>
        </p:blipFill>
        <p:spPr>
          <a:xfrm>
            <a:off x="2043589" y="6026388"/>
            <a:ext cx="5416868" cy="2672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5162" y="6088612"/>
            <a:ext cx="165632" cy="15057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031" y="2034977"/>
            <a:ext cx="1515269" cy="977106"/>
          </a:xfrm>
          <a:prstGeom prst="rect">
            <a:avLst/>
          </a:prstGeom>
          <a:noFill/>
        </p:spPr>
      </p:pic>
      <p:pic>
        <p:nvPicPr>
          <p:cNvPr id="11" name="Picture 10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031" y="3178175"/>
            <a:ext cx="1515269" cy="97710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3589" y="2859683"/>
            <a:ext cx="7010400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2080" t="48585" r="23662" b="2780"/>
          <a:stretch/>
        </p:blipFill>
        <p:spPr>
          <a:xfrm>
            <a:off x="7434331" y="6053853"/>
            <a:ext cx="2939143" cy="27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7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Motores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8991" y="2023441"/>
            <a:ext cx="11701705" cy="4693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59946"/>
          <a:stretch/>
        </p:blipFill>
        <p:spPr>
          <a:xfrm rot="16200000">
            <a:off x="2472990" y="-115273"/>
            <a:ext cx="2772273" cy="74002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43835" r="40871"/>
          <a:stretch/>
        </p:blipFill>
        <p:spPr>
          <a:xfrm rot="16200000">
            <a:off x="9827073" y="-972136"/>
            <a:ext cx="1058550" cy="74002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/>
          <a:srcRect l="15369" r="60097"/>
          <a:stretch/>
        </p:blipFill>
        <p:spPr>
          <a:xfrm rot="16200000">
            <a:off x="4831221" y="1800001"/>
            <a:ext cx="1772403" cy="77243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-1" t="11184" r="84632" b="61083"/>
          <a:stretch/>
        </p:blipFill>
        <p:spPr>
          <a:xfrm rot="16200000">
            <a:off x="5441773" y="5328572"/>
            <a:ext cx="922055" cy="177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endParaRPr lang="es-ES" dirty="0" smtClean="0"/>
              </a:p>
              <a:p>
                <a:pPr marL="0" indent="0">
                  <a:buNone/>
                </a:pPr>
                <a:r>
                  <a:rPr lang="es-ES" dirty="0" err="1" smtClean="0"/>
                  <a:t>RoboClaw</a:t>
                </a:r>
                <a:r>
                  <a:rPr lang="es-ES" dirty="0" smtClean="0"/>
                  <a:t> 2x15A										</a:t>
                </a:r>
                <a:r>
                  <a:rPr lang="es-ES" dirty="0" err="1" smtClean="0"/>
                  <a:t>ArduinoA</a:t>
                </a:r>
                <a:endParaRPr lang="es-ES" dirty="0" smtClean="0"/>
              </a:p>
              <a:p>
                <a:pPr lvl="1"/>
                <a:endParaRPr lang="es-ES" dirty="0" smtClean="0"/>
              </a:p>
              <a:p>
                <a:pPr lvl="1"/>
                <a:endParaRPr lang="es-E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endParaRPr lang="es-ES" dirty="0" smtClean="0"/>
              </a:p>
              <a:p>
                <a:r>
                  <a:rPr lang="es-ES" dirty="0" smtClean="0"/>
                  <a:t>20 A parada de motores</a:t>
                </a:r>
                <a:r>
                  <a:rPr lang="es-E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30 A pico de controlador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10 A límite cada motor</a:t>
                </a:r>
              </a:p>
              <a:p>
                <a:r>
                  <a:rPr lang="es-ES" dirty="0" smtClean="0"/>
                  <a:t>10 – 15 V</a:t>
                </a:r>
              </a:p>
              <a:p>
                <a:pPr lvl="1"/>
                <a:r>
                  <a:rPr lang="en-US" dirty="0" smtClean="0"/>
                  <a:t>Cables largos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inductancia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 err="1" smtClean="0"/>
                  <a:t>picos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tensi</a:t>
                </a:r>
                <a:r>
                  <a:rPr lang="es-ES" dirty="0" err="1" smtClean="0"/>
                  <a:t>ón</a:t>
                </a:r>
                <a:r>
                  <a:rPr lang="es-ES" dirty="0" smtClean="0"/>
                  <a:t>!</a:t>
                </a:r>
                <a:r>
                  <a:rPr lang="en-US" dirty="0" smtClean="0"/>
                  <a:t> 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err="1" smtClean="0"/>
                  <a:t>Frenado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regenerativo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diodo!</a:t>
                </a:r>
              </a:p>
              <a:p>
                <a:pPr lvl="1"/>
                <a:r>
                  <a:rPr lang="es-ES" dirty="0" smtClean="0"/>
                  <a:t>30 V 25 A de pico</a:t>
                </a:r>
              </a:p>
              <a:p>
                <a:pPr lvl="1"/>
                <a:endParaRPr lang="es-ES" dirty="0" smtClean="0"/>
              </a:p>
              <a:p>
                <a:r>
                  <a:rPr lang="es-ES" dirty="0" err="1" smtClean="0"/>
                  <a:t>erroresMotor</a:t>
                </a:r>
                <a:r>
                  <a:rPr lang="es-ES" dirty="0" smtClean="0"/>
                  <a:t>()</a:t>
                </a:r>
              </a:p>
              <a:p>
                <a:pPr lvl="1"/>
                <a:r>
                  <a:rPr lang="es-ES" dirty="0" smtClean="0"/>
                  <a:t>estado </a:t>
                </a:r>
                <a:r>
                  <a:rPr lang="en-US" dirty="0" smtClean="0"/>
                  <a:t>&amp; m</a:t>
                </a:r>
                <a:r>
                  <a:rPr lang="es-ES" dirty="0" err="1" smtClean="0"/>
                  <a:t>áscara</a:t>
                </a:r>
                <a:endParaRPr lang="es-E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Controlador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Motores</a:t>
            </a:r>
            <a:endParaRPr lang="es-ES" sz="24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37906" y="2691597"/>
            <a:ext cx="3291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3521242" y="1868321"/>
            <a:ext cx="1956967" cy="11178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600" dirty="0" err="1"/>
              <a:t>c</a:t>
            </a:r>
            <a:r>
              <a:rPr lang="en-US" sz="1600" dirty="0" err="1" smtClean="0"/>
              <a:t>omandos</a:t>
            </a:r>
            <a:endParaRPr lang="en-US" sz="1600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dirty="0" err="1" smtClean="0"/>
              <a:t>softwareSerial</a:t>
            </a:r>
            <a:endParaRPr lang="en-US" sz="2000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600" dirty="0" err="1" smtClean="0"/>
              <a:t>codificadores</a:t>
            </a:r>
            <a:endParaRPr lang="en-US" sz="1600" dirty="0" smtClean="0"/>
          </a:p>
          <a:p>
            <a:pPr marL="0" indent="0" algn="ctr">
              <a:lnSpc>
                <a:spcPct val="150000"/>
              </a:lnSpc>
              <a:buNone/>
            </a:pPr>
            <a:endParaRPr lang="en-US" sz="20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807426" y="2171947"/>
            <a:ext cx="3291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8655307" y="2083604"/>
            <a:ext cx="2820036" cy="1726771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8752127" y="3228716"/>
            <a:ext cx="706936" cy="453892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/>
          <a:stretch>
            <a:fillRect/>
          </a:stretch>
        </p:blipFill>
        <p:spPr>
          <a:xfrm>
            <a:off x="8655306" y="4216254"/>
            <a:ext cx="2820036" cy="2143844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7"/>
          <a:stretch>
            <a:fillRect/>
          </a:stretch>
        </p:blipFill>
        <p:spPr>
          <a:xfrm>
            <a:off x="3796416" y="5995725"/>
            <a:ext cx="1313860" cy="7148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9688" y="6128076"/>
            <a:ext cx="1961554" cy="4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7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Funcionamiento típico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8744"/>
          <a:stretch/>
        </p:blipFill>
        <p:spPr>
          <a:xfrm>
            <a:off x="1644416" y="2112531"/>
            <a:ext cx="8892571" cy="44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1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s-ES" dirty="0" smtClean="0"/>
              </a:p>
              <a:p>
                <a:r>
                  <a:rPr lang="en-US" dirty="0" smtClean="0"/>
                  <a:t>SpeedAccelM1(DIRECCION_MEMORIA_RC, ACELERACION, </a:t>
                </a:r>
                <a:r>
                  <a:rPr lang="en-US" dirty="0" err="1" smtClean="0"/>
                  <a:t>velocidad</a:t>
                </a:r>
                <a:r>
                  <a:rPr lang="en-US" dirty="0" smtClean="0"/>
                  <a:t>)</a:t>
                </a:r>
                <a:endParaRPr lang="es-ES" dirty="0" smtClean="0"/>
              </a:p>
              <a:p>
                <a:pPr lvl="1"/>
                <a:endParaRPr lang="es-ES" dirty="0" smtClean="0"/>
              </a:p>
              <a:p>
                <a:pPr lvl="1"/>
                <a:endParaRPr lang="es-ES" dirty="0"/>
              </a:p>
              <a:p>
                <a:pPr marL="324000" lvl="1" indent="0">
                  <a:buNone/>
                </a:pPr>
                <a:endParaRPr lang="es-ES" dirty="0"/>
              </a:p>
              <a:p>
                <a:pPr lvl="1"/>
                <a:r>
                  <a:rPr lang="en-US" dirty="0" smtClean="0"/>
                  <a:t>CRC16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respuesta 0xFF</a:t>
                </a:r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err="1" smtClean="0"/>
                  <a:t>Controlador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vigila</a:t>
                </a:r>
                <a:r>
                  <a:rPr lang="en-US" dirty="0" smtClean="0"/>
                  <a:t> QPPPS</a:t>
                </a:r>
              </a:p>
              <a:p>
                <a:pPr lvl="1"/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realidad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envuelto</a:t>
                </a:r>
                <a:endParaRPr lang="en-US" dirty="0" smtClean="0"/>
              </a:p>
              <a:p>
                <a:pPr lvl="2"/>
                <a:r>
                  <a:rPr lang="en-US" dirty="0" err="1" smtClean="0"/>
                  <a:t>avanzarRecto</a:t>
                </a:r>
                <a:r>
                  <a:rPr lang="en-US" dirty="0" smtClean="0"/>
                  <a:t>() =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	SpeedAccelM1(</a:t>
                </a:r>
                <a:r>
                  <a:rPr lang="en-US" dirty="0" err="1" smtClean="0"/>
                  <a:t>vel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ACEL) 				+ 	SpeedAccelM2(</a:t>
                </a:r>
                <a:r>
                  <a:rPr lang="en-US" dirty="0" err="1" smtClean="0"/>
                  <a:t>vel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ACEL)</a:t>
                </a:r>
              </a:p>
              <a:p>
                <a:pPr lvl="2"/>
                <a:r>
                  <a:rPr lang="en-US" dirty="0" err="1" smtClean="0"/>
                  <a:t>avanzarIzq</a:t>
                </a:r>
                <a:r>
                  <a:rPr lang="en-US" dirty="0" smtClean="0"/>
                  <a:t>() = 	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SpeedAccelM1(</a:t>
                </a:r>
                <a:r>
                  <a:rPr lang="en-US" dirty="0" err="1" smtClean="0"/>
                  <a:t>vel</a:t>
                </a:r>
                <a:r>
                  <a:rPr lang="en-US" dirty="0" smtClean="0"/>
                  <a:t>*PORCENT_VEL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ACEL) 	+ 	SpeedAccelM2(</a:t>
                </a:r>
                <a:r>
                  <a:rPr lang="en-US" dirty="0" err="1" smtClean="0"/>
                  <a:t>vel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ACEL)</a:t>
                </a:r>
              </a:p>
              <a:p>
                <a:pPr lvl="2"/>
                <a:r>
                  <a:rPr lang="en-US" dirty="0" err="1" smtClean="0"/>
                  <a:t>girarDcha</a:t>
                </a:r>
                <a:r>
                  <a:rPr lang="en-US" dirty="0" smtClean="0"/>
                  <a:t>() = 	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SpeedAccelM1(</a:t>
                </a:r>
                <a:r>
                  <a:rPr lang="en-US" dirty="0" err="1" smtClean="0"/>
                  <a:t>vel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ACEL) 				+	SpeedAccelM2(</a:t>
                </a:r>
                <a:r>
                  <a:rPr lang="en-US" dirty="0" smtClean="0"/>
                  <a:t>-</a:t>
                </a:r>
                <a:r>
                  <a:rPr lang="en-US" dirty="0" err="1" smtClean="0"/>
                  <a:t>vel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ACEL)</a:t>
                </a:r>
              </a:p>
              <a:p>
                <a:pPr lvl="2"/>
                <a:r>
                  <a:rPr lang="en-US" dirty="0" err="1" smtClean="0"/>
                  <a:t>paradaSuave</a:t>
                </a:r>
                <a:r>
                  <a:rPr lang="en-US" dirty="0" smtClean="0"/>
                  <a:t>() = 	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SpeedAccelM1(</a:t>
                </a:r>
                <a:r>
                  <a:rPr lang="en-US" dirty="0" smtClean="0"/>
                  <a:t>0, ACEL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 				+ 	SpeedAccelM2(</a:t>
                </a:r>
                <a:r>
                  <a:rPr lang="en-US" dirty="0" smtClean="0"/>
                  <a:t>0, ACEL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  <a:p>
                <a:pPr lvl="2"/>
                <a:r>
                  <a:rPr lang="en-US" dirty="0" err="1" smtClean="0"/>
                  <a:t>paradaFuerte</a:t>
                </a:r>
                <a:r>
                  <a:rPr lang="en-US" dirty="0" smtClean="0"/>
                  <a:t>() = 	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SpeedAccelM1(</a:t>
                </a:r>
                <a:r>
                  <a:rPr lang="en-US" dirty="0" smtClean="0"/>
                  <a:t>0, 2*ACEL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 				+ 	SpeedAccelM2(</a:t>
                </a:r>
                <a:r>
                  <a:rPr lang="en-US" dirty="0" smtClean="0"/>
                  <a:t>0, 2*ACEL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Controlador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Motores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Comandos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961" y="2603731"/>
            <a:ext cx="4194319" cy="67192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7327900" y="2603731"/>
            <a:ext cx="2928303" cy="67192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6"/>
          <a:srcRect t="9667"/>
          <a:stretch/>
        </p:blipFill>
        <p:spPr bwMode="auto">
          <a:xfrm>
            <a:off x="4841241" y="3541316"/>
            <a:ext cx="1971039" cy="9199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3783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Auto Tune</a:t>
                </a:r>
              </a:p>
              <a:p>
                <a:pPr lvl="1"/>
                <a:r>
                  <a:rPr lang="en-US" dirty="0" err="1" smtClean="0"/>
                  <a:t>Menos</a:t>
                </a:r>
                <a:r>
                  <a:rPr lang="en-US" dirty="0" smtClean="0"/>
                  <a:t> y </a:t>
                </a:r>
                <a:r>
                  <a:rPr lang="en-US" dirty="0" err="1" smtClean="0"/>
                  <a:t>más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agresivo</a:t>
                </a:r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r>
                  <a:rPr lang="es-ES" dirty="0" smtClean="0"/>
                  <a:t>Oscilaciones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</a:t>
                </a:r>
                <a:r>
                  <a:rPr lang="es-ES" dirty="0" err="1" smtClean="0"/>
                  <a:t>sobrecorriente</a:t>
                </a:r>
                <a:r>
                  <a:rPr lang="es-ES" dirty="0" smtClean="0"/>
                  <a:t> daña motores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s-ES" dirty="0" smtClean="0"/>
                  <a:t>reducir D?</a:t>
                </a:r>
              </a:p>
              <a:p>
                <a:pPr lvl="1"/>
                <a:endParaRPr lang="es-ES" dirty="0" smtClean="0"/>
              </a:p>
              <a:p>
                <a:r>
                  <a:rPr lang="es-ES" dirty="0" smtClean="0"/>
                  <a:t>Manualmente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suave!</a:t>
                </a:r>
              </a:p>
              <a:p>
                <a:endParaRPr lang="en-US" dirty="0"/>
              </a:p>
              <a:p>
                <a:endParaRPr lang="es-E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215" t="-280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Controlador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Motores</a:t>
            </a:r>
            <a:r>
              <a:rPr lang="en-US" sz="2400" dirty="0" smtClean="0">
                <a:solidFill>
                  <a:schemeClr val="bg1"/>
                </a:solidFill>
              </a:rPr>
              <a:t>: PID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4"/>
          <a:srcRect l="7262" r="8923" b="2120"/>
          <a:stretch/>
        </p:blipFill>
        <p:spPr bwMode="auto">
          <a:xfrm>
            <a:off x="2120900" y="2565400"/>
            <a:ext cx="2743200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5"/>
          <a:srcRect l="6030" r="10277" b="2120"/>
          <a:stretch/>
        </p:blipFill>
        <p:spPr bwMode="auto">
          <a:xfrm>
            <a:off x="5623560" y="2565400"/>
            <a:ext cx="2743200" cy="180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6"/>
          <a:srcRect l="6032" r="10272" b="2132"/>
          <a:stretch/>
        </p:blipFill>
        <p:spPr bwMode="auto">
          <a:xfrm>
            <a:off x="3746500" y="4953000"/>
            <a:ext cx="2829560" cy="17014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537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5032376"/>
          </a:xfrm>
        </p:spPr>
        <p:txBody>
          <a:bodyPr>
            <a:normAutofit/>
          </a:bodyPr>
          <a:lstStyle/>
          <a:p>
            <a:r>
              <a:rPr lang="es-ES" dirty="0" smtClean="0"/>
              <a:t>Marcar </a:t>
            </a:r>
            <a:r>
              <a:rPr lang="es-ES" dirty="0" err="1" smtClean="0"/>
              <a:t>coordObj</a:t>
            </a:r>
            <a:r>
              <a:rPr lang="es-ES" dirty="0" smtClean="0"/>
              <a:t> en /</a:t>
            </a:r>
            <a:r>
              <a:rPr lang="es-ES" dirty="0" err="1" smtClean="0"/>
              <a:t>controlRobot</a:t>
            </a:r>
            <a:endParaRPr lang="es-ES" dirty="0" smtClean="0"/>
          </a:p>
          <a:p>
            <a:endParaRPr lang="en-US" dirty="0" smtClean="0"/>
          </a:p>
          <a:p>
            <a:r>
              <a:rPr lang="en-US" dirty="0" smtClean="0"/>
              <a:t>controlRobot.html</a:t>
            </a:r>
          </a:p>
          <a:p>
            <a:pPr lvl="1"/>
            <a:r>
              <a:rPr lang="en-US" dirty="0" err="1" smtClean="0"/>
              <a:t>Mapa</a:t>
            </a:r>
            <a:endParaRPr lang="en-US" dirty="0" smtClean="0"/>
          </a:p>
          <a:p>
            <a:pPr lvl="1"/>
            <a:r>
              <a:rPr lang="en-US" dirty="0" err="1" smtClean="0"/>
              <a:t>Geometr</a:t>
            </a:r>
            <a:r>
              <a:rPr lang="es-ES" dirty="0" err="1" smtClean="0"/>
              <a:t>ía</a:t>
            </a:r>
            <a:r>
              <a:rPr lang="es-ES" dirty="0" smtClean="0"/>
              <a:t> de parcela</a:t>
            </a:r>
          </a:p>
          <a:p>
            <a:pPr lvl="2"/>
            <a:r>
              <a:rPr lang="en-US" dirty="0" err="1"/>
              <a:t>capaContorno</a:t>
            </a:r>
            <a:r>
              <a:rPr lang="en-US" dirty="0"/>
              <a:t>: </a:t>
            </a:r>
            <a:r>
              <a:rPr lang="en-US" dirty="0" err="1"/>
              <a:t>figura</a:t>
            </a:r>
            <a:r>
              <a:rPr lang="en-US" dirty="0"/>
              <a:t> Polygon(</a:t>
            </a:r>
            <a:r>
              <a:rPr lang="en-US" dirty="0" err="1"/>
              <a:t>coordenadas</a:t>
            </a:r>
            <a:r>
              <a:rPr lang="en-US" dirty="0"/>
              <a:t> de Flask)</a:t>
            </a:r>
          </a:p>
          <a:p>
            <a:pPr lvl="2"/>
            <a:r>
              <a:rPr lang="en-US" dirty="0" err="1"/>
              <a:t>capaCoordObjs</a:t>
            </a:r>
            <a:r>
              <a:rPr lang="en-US" dirty="0"/>
              <a:t>: </a:t>
            </a:r>
            <a:r>
              <a:rPr lang="en-US" dirty="0" err="1"/>
              <a:t>figuras</a:t>
            </a:r>
            <a:r>
              <a:rPr lang="en-US" dirty="0"/>
              <a:t> Point</a:t>
            </a:r>
            <a:r>
              <a:rPr lang="en-US" dirty="0" smtClean="0"/>
              <a:t>()</a:t>
            </a:r>
            <a:endParaRPr lang="es-ES" dirty="0" smtClean="0"/>
          </a:p>
          <a:p>
            <a:pPr lvl="1"/>
            <a:r>
              <a:rPr lang="es-ES" dirty="0" smtClean="0"/>
              <a:t>Trayectoria planeada</a:t>
            </a:r>
          </a:p>
          <a:p>
            <a:pPr lvl="1"/>
            <a:endParaRPr lang="en-US" dirty="0"/>
          </a:p>
          <a:p>
            <a:pPr lvl="1"/>
            <a:endParaRPr lang="es-E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Mapas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9038590" y="4279106"/>
            <a:ext cx="1892300" cy="40322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7688036" y="3143432"/>
            <a:ext cx="3826328" cy="88795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175760" y="2991962"/>
            <a:ext cx="2834640" cy="56261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4175760" y="3772625"/>
            <a:ext cx="2834640" cy="517525"/>
          </a:xfrm>
          <a:prstGeom prst="rect">
            <a:avLst/>
          </a:prstGeom>
        </p:spPr>
      </p:pic>
      <p:sp>
        <p:nvSpPr>
          <p:cNvPr id="15" name="Right Brace 14"/>
          <p:cNvSpPr/>
          <p:nvPr/>
        </p:nvSpPr>
        <p:spPr>
          <a:xfrm>
            <a:off x="5826988" y="4564064"/>
            <a:ext cx="114300" cy="4572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089877" y="4583114"/>
            <a:ext cx="2253615" cy="9548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 err="1">
                <a:solidFill>
                  <a:sysClr val="windowText" lastClr="000000"/>
                </a:solidFill>
              </a:rPr>
              <a:t>m</a:t>
            </a:r>
            <a:r>
              <a:rPr lang="en-US" sz="1700" dirty="0" err="1" smtClean="0">
                <a:solidFill>
                  <a:sysClr val="windowText" lastClr="000000"/>
                </a:solidFill>
              </a:rPr>
              <a:t>ap.addLayer</a:t>
            </a:r>
            <a:r>
              <a:rPr lang="en-US" sz="1700" dirty="0" smtClean="0">
                <a:solidFill>
                  <a:sysClr val="windowText" lastClr="00000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1700" dirty="0">
                <a:solidFill>
                  <a:sysClr val="windowText" lastClr="000000"/>
                </a:solidFill>
              </a:rPr>
              <a:t> </a:t>
            </a:r>
            <a:r>
              <a:rPr lang="en-US" sz="1700" dirty="0" smtClean="0">
                <a:solidFill>
                  <a:sysClr val="windowText" lastClr="000000"/>
                </a:solidFill>
              </a:rPr>
              <a:t>           +</a:t>
            </a:r>
          </a:p>
          <a:p>
            <a:pPr marL="0" indent="0">
              <a:buNone/>
            </a:pPr>
            <a:r>
              <a:rPr lang="en-US" sz="1700" dirty="0" err="1">
                <a:solidFill>
                  <a:sysClr val="windowText" lastClr="000000"/>
                </a:solidFill>
              </a:rPr>
              <a:t>m</a:t>
            </a:r>
            <a:r>
              <a:rPr lang="en-US" sz="1700" dirty="0" err="1" smtClean="0">
                <a:solidFill>
                  <a:sysClr val="windowText" lastClr="000000"/>
                </a:solidFill>
              </a:rPr>
              <a:t>ap.removeLayer</a:t>
            </a:r>
            <a:r>
              <a:rPr lang="en-US" sz="1700" dirty="0" smtClean="0">
                <a:solidFill>
                  <a:sysClr val="windowText" lastClr="000000"/>
                </a:solidFill>
              </a:rPr>
              <a:t>()</a:t>
            </a:r>
            <a:endParaRPr lang="es-ES" sz="1700" dirty="0">
              <a:solidFill>
                <a:sysClr val="windowText" lastClr="000000"/>
              </a:solidFill>
            </a:endParaRPr>
          </a:p>
        </p:txBody>
      </p:sp>
      <p:cxnSp>
        <p:nvCxnSpPr>
          <p:cNvPr id="17" name="Curved Connector 16"/>
          <p:cNvCxnSpPr/>
          <p:nvPr/>
        </p:nvCxnSpPr>
        <p:spPr>
          <a:xfrm rot="5400000" flipH="1" flipV="1">
            <a:off x="7849384" y="5077224"/>
            <a:ext cx="340520" cy="228601"/>
          </a:xfrm>
          <a:prstGeom prst="curvedConnector3">
            <a:avLst>
              <a:gd name="adj1" fmla="val -34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10800000">
            <a:off x="7581493" y="4709322"/>
            <a:ext cx="552452" cy="311945"/>
          </a:xfrm>
          <a:prstGeom prst="curvedConnector3">
            <a:avLst>
              <a:gd name="adj1" fmla="val -17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4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5032376"/>
          </a:xfrm>
        </p:spPr>
        <p:txBody>
          <a:bodyPr>
            <a:normAutofit/>
          </a:bodyPr>
          <a:lstStyle/>
          <a:p>
            <a:pPr lvl="1"/>
            <a:r>
              <a:rPr lang="en-US" dirty="0" err="1" smtClean="0"/>
              <a:t>coordAct</a:t>
            </a:r>
            <a:r>
              <a:rPr lang="en-US" dirty="0" smtClean="0"/>
              <a:t>: </a:t>
            </a:r>
            <a:r>
              <a:rPr lang="en-US" dirty="0" err="1" smtClean="0"/>
              <a:t>setInterval</a:t>
            </a:r>
            <a:r>
              <a:rPr lang="en-US" dirty="0" smtClean="0"/>
              <a:t>(</a:t>
            </a:r>
            <a:r>
              <a:rPr lang="en-US" dirty="0" err="1" smtClean="0"/>
              <a:t>setPosition</a:t>
            </a:r>
            <a:r>
              <a:rPr lang="en-US" dirty="0" smtClean="0"/>
              <a:t>(</a:t>
            </a:r>
            <a:r>
              <a:rPr lang="en-US" dirty="0" err="1" smtClean="0"/>
              <a:t>nuevaCoordAct</a:t>
            </a:r>
            <a:r>
              <a:rPr lang="en-US" dirty="0" smtClean="0"/>
              <a:t>), 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map.on</a:t>
            </a:r>
            <a:r>
              <a:rPr lang="en-US" dirty="0" smtClean="0"/>
              <a:t>(“click”, </a:t>
            </a:r>
            <a:r>
              <a:rPr lang="en-US" dirty="0" err="1" smtClean="0"/>
              <a:t>forEachFeaturaAtPixel</a:t>
            </a:r>
            <a:r>
              <a:rPr lang="en-US" dirty="0" smtClean="0"/>
              <a:t>(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getGeometry</a:t>
            </a:r>
            <a:r>
              <a:rPr lang="en-US" dirty="0" smtClean="0"/>
              <a:t>().</a:t>
            </a:r>
            <a:r>
              <a:rPr lang="en-US" dirty="0" err="1" smtClean="0"/>
              <a:t>getCoordinates</a:t>
            </a:r>
            <a:r>
              <a:rPr lang="en-US" dirty="0" smtClean="0"/>
              <a:t>()      </a:t>
            </a:r>
          </a:p>
          <a:p>
            <a:pPr marL="457200" lvl="1" indent="0">
              <a:buNone/>
            </a:pPr>
            <a:r>
              <a:rPr lang="en-US" dirty="0" smtClean="0"/>
              <a:t>   )</a:t>
            </a:r>
            <a:endParaRPr lang="es-E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Mapas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124065" y="2234452"/>
            <a:ext cx="4229735" cy="4214722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538819" y="2987311"/>
            <a:ext cx="2202997" cy="124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8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Control Robot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-rv8whwy7ZM"/>
          <p:cNvPicPr>
            <a:picLocks noRot="1" noChangeAspect="1"/>
          </p:cNvPicPr>
          <p:nvPr>
            <a:videoFile r:link="rId1"/>
          </p:nvPr>
        </p:nvPicPr>
        <p:blipFill rotWithShape="1">
          <a:blip r:embed="rId3"/>
          <a:srcRect b="12650"/>
          <a:stretch/>
        </p:blipFill>
        <p:spPr>
          <a:xfrm>
            <a:off x="1157787" y="1920704"/>
            <a:ext cx="9646137" cy="47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5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Servidor							</a:t>
                </a:r>
                <a:r>
                  <a:rPr lang="es-ES" dirty="0" err="1" smtClean="0"/>
                  <a:t>PiA</a:t>
                </a:r>
                <a:r>
                  <a:rPr lang="es-ES" dirty="0" smtClean="0"/>
                  <a:t>				</a:t>
                </a:r>
                <a:r>
                  <a:rPr lang="en-US" dirty="0"/>
                  <a:t> </a:t>
                </a:r>
                <a:r>
                  <a:rPr lang="en-US" dirty="0" err="1"/>
                  <a:t>ArduinoA</a:t>
                </a:r>
                <a:endParaRPr lang="es-ES" dirty="0" smtClean="0"/>
              </a:p>
              <a:p>
                <a:endParaRPr lang="es-ES" dirty="0" smtClean="0"/>
              </a:p>
              <a:p>
                <a:endParaRPr lang="es-ES" dirty="0" smtClean="0"/>
              </a:p>
              <a:p>
                <a:r>
                  <a:rPr lang="es-ES" dirty="0" err="1" smtClean="0"/>
                  <a:t>PiA</a:t>
                </a:r>
                <a:r>
                  <a:rPr lang="es-ES" dirty="0" smtClean="0"/>
                  <a:t>: </a:t>
                </a:r>
                <a:r>
                  <a:rPr lang="es-ES" dirty="0" err="1" smtClean="0"/>
                  <a:t>serial.serial</a:t>
                </a:r>
                <a:r>
                  <a:rPr lang="es-ES" dirty="0" smtClean="0"/>
                  <a:t>(9600 bps, paridad=par)</a:t>
                </a:r>
                <a:endParaRPr lang="es-ES" dirty="0"/>
              </a:p>
              <a:p>
                <a:r>
                  <a:rPr lang="en-US" dirty="0" err="1" smtClean="0"/>
                  <a:t>ArduinoA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Serial.begin</a:t>
                </a:r>
                <a:r>
                  <a:rPr lang="en-US" dirty="0" smtClean="0"/>
                  <a:t>(9600, 8E1)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	               			</a:t>
                </a:r>
                <a:r>
                  <a:rPr lang="en-US" dirty="0" err="1" smtClean="0"/>
                  <a:t>PiA</a:t>
                </a:r>
                <a:r>
                  <a:rPr lang="en-US" dirty="0" smtClean="0"/>
                  <a:t>									</a:t>
                </a:r>
                <a:r>
                  <a:rPr lang="en-US" dirty="0" err="1" smtClean="0"/>
                  <a:t>ArduinoA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1100001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1100001</a:t>
                </a:r>
                <a:r>
                  <a:rPr lang="es-ES" u="sng" dirty="0" smtClean="0"/>
                  <a:t>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Aut</a:t>
            </a:r>
            <a:r>
              <a:rPr lang="es-ES" sz="2400" dirty="0" err="1" smtClean="0">
                <a:solidFill>
                  <a:schemeClr val="bg1"/>
                </a:solidFill>
              </a:rPr>
              <a:t>ónoma</a:t>
            </a:r>
            <a:r>
              <a:rPr lang="es-ES" sz="2400" dirty="0" smtClean="0">
                <a:solidFill>
                  <a:schemeClr val="bg1"/>
                </a:solidFill>
              </a:rPr>
              <a:t>: Comunicación serie</a:t>
            </a:r>
            <a:endParaRPr lang="es-ES" sz="24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75439" y="5494411"/>
            <a:ext cx="2103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497835" y="5022463"/>
            <a:ext cx="2889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https://cdn3.iconfinder.com/data/icons/miscellaneous-symbols/100/symbol-feed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01671">
            <a:off x="3215280" y="2311847"/>
            <a:ext cx="679008" cy="67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 rot="16200000">
            <a:off x="6035299" y="1937924"/>
            <a:ext cx="208489" cy="1352006"/>
            <a:chOff x="5359340" y="-4241640"/>
            <a:chExt cx="1016000" cy="7567898"/>
          </a:xfrm>
        </p:grpSpPr>
        <p:pic>
          <p:nvPicPr>
            <p:cNvPr id="14" name="Picture 6" descr="https://thegoodguys.sirv.com/products/50037642/50037642_131881.PNG?scale.height=505&amp;scale.width=773&amp;canvas.height=505&amp;canvas.width=773&amp;canvas.opacity=0&amp;format=png&amp;png.optimize=true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01" r="34670"/>
            <a:stretch/>
          </p:blipFill>
          <p:spPr bwMode="auto">
            <a:xfrm rot="10800000">
              <a:off x="5447518" y="-1483867"/>
              <a:ext cx="863600" cy="481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https://thegoodguys.sirv.com/products/50037642/50037642_131881.PNG?scale.height=505&amp;scale.width=773&amp;canvas.height=505&amp;canvas.width=773&amp;canvas.opacity=0&amp;format=png&amp;png.optimize=true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27" r="51474"/>
            <a:stretch/>
          </p:blipFill>
          <p:spPr bwMode="auto">
            <a:xfrm>
              <a:off x="5359340" y="-4241640"/>
              <a:ext cx="1016000" cy="481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ontent Placeholder 2"/>
          <p:cNvSpPr txBox="1">
            <a:spLocks/>
          </p:cNvSpPr>
          <p:nvPr/>
        </p:nvSpPr>
        <p:spPr>
          <a:xfrm>
            <a:off x="2650715" y="1942874"/>
            <a:ext cx="1383991" cy="402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None/>
            </a:pPr>
            <a:r>
              <a:rPr lang="en-US" sz="1400" dirty="0" err="1" smtClean="0"/>
              <a:t>coordObj</a:t>
            </a:r>
            <a:endParaRPr lang="es-ES" sz="1400" dirty="0" smtClean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379720" y="1946198"/>
            <a:ext cx="1548059" cy="459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None/>
            </a:pPr>
            <a:r>
              <a:rPr lang="en-US" dirty="0" err="1" smtClean="0"/>
              <a:t>dirección</a:t>
            </a:r>
            <a:r>
              <a:rPr lang="en-US" dirty="0" smtClean="0"/>
              <a:t>, </a:t>
            </a:r>
            <a:r>
              <a:rPr lang="en-US" dirty="0" err="1" smtClean="0"/>
              <a:t>distancia</a:t>
            </a:r>
            <a:endParaRPr lang="es-ES" dirty="0" smtClean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034" y="4673177"/>
            <a:ext cx="243955" cy="22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3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PiA</a:t>
            </a:r>
            <a:r>
              <a:rPr lang="en-US" dirty="0" smtClean="0"/>
              <a:t>										</a:t>
            </a:r>
            <a:r>
              <a:rPr lang="en-US" dirty="0" err="1" smtClean="0"/>
              <a:t>ArduinoA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comandoArduino</a:t>
            </a:r>
            <a:r>
              <a:rPr lang="en-US" dirty="0" smtClean="0"/>
              <a:t>(</a:t>
            </a:r>
            <a:r>
              <a:rPr lang="en-US" dirty="0" err="1" smtClean="0"/>
              <a:t>comando</a:t>
            </a:r>
            <a:r>
              <a:rPr lang="en-US" dirty="0" smtClean="0"/>
              <a:t>, valor)					loop()</a:t>
            </a:r>
          </a:p>
          <a:p>
            <a:pPr marL="457200" lvl="1" indent="0">
              <a:buNone/>
            </a:pPr>
            <a:r>
              <a:rPr lang="en-US" dirty="0" err="1"/>
              <a:t>m</a:t>
            </a:r>
            <a:r>
              <a:rPr lang="en-US" dirty="0" err="1" smtClean="0"/>
              <a:t>ensaje</a:t>
            </a:r>
            <a:r>
              <a:rPr lang="en-US" dirty="0" smtClean="0"/>
              <a:t> = </a:t>
            </a:r>
            <a:r>
              <a:rPr lang="en-US" dirty="0" err="1" smtClean="0"/>
              <a:t>comando</a:t>
            </a:r>
            <a:r>
              <a:rPr lang="en-US" dirty="0" smtClean="0"/>
              <a:t> + valor</a:t>
            </a:r>
          </a:p>
          <a:p>
            <a:pPr marL="457200" lvl="1" indent="0">
              <a:buNone/>
            </a:pPr>
            <a:r>
              <a:rPr lang="en-US" dirty="0" smtClean="0"/>
              <a:t>write(</a:t>
            </a:r>
            <a:r>
              <a:rPr lang="en-US" dirty="0" err="1" smtClean="0"/>
              <a:t>mensaje.encode</a:t>
            </a:r>
            <a:r>
              <a:rPr lang="en-US" dirty="0" smtClean="0"/>
              <a:t>(‘utf-8’))		     				</a:t>
            </a:r>
            <a:r>
              <a:rPr lang="en-US" dirty="0" err="1" smtClean="0"/>
              <a:t>mensaje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 = </a:t>
            </a:r>
            <a:r>
              <a:rPr lang="en-US" dirty="0" err="1" smtClean="0"/>
              <a:t>Serial.read</a:t>
            </a:r>
            <a:r>
              <a:rPr lang="en-US" dirty="0" smtClean="0"/>
              <a:t>() </a:t>
            </a:r>
          </a:p>
          <a:p>
            <a:pPr marL="457200" lvl="1" indent="0">
              <a:buNone/>
            </a:pPr>
            <a:r>
              <a:rPr lang="en-US" dirty="0" smtClean="0"/>
              <a:t>						     				</a:t>
            </a:r>
            <a:r>
              <a:rPr lang="en-US" dirty="0" err="1" smtClean="0"/>
              <a:t>comando</a:t>
            </a:r>
            <a:r>
              <a:rPr lang="en-US" dirty="0" smtClean="0"/>
              <a:t> = </a:t>
            </a:r>
            <a:r>
              <a:rPr lang="en-US" dirty="0" err="1" smtClean="0"/>
              <a:t>mensaje</a:t>
            </a:r>
            <a:r>
              <a:rPr lang="en-US" dirty="0" smtClean="0"/>
              <a:t>[0]+</a:t>
            </a:r>
            <a:r>
              <a:rPr lang="en-US" dirty="0" err="1" smtClean="0"/>
              <a:t>mensaje</a:t>
            </a:r>
            <a:r>
              <a:rPr lang="en-US" dirty="0" smtClean="0"/>
              <a:t>[1]+’\0’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			     				</a:t>
            </a:r>
            <a:r>
              <a:rPr lang="en-US" dirty="0" err="1" smtClean="0"/>
              <a:t>codigoComando</a:t>
            </a:r>
            <a:r>
              <a:rPr lang="en-US" dirty="0" smtClean="0"/>
              <a:t> = </a:t>
            </a:r>
            <a:r>
              <a:rPr lang="en-US" dirty="0" err="1" smtClean="0"/>
              <a:t>atoi</a:t>
            </a:r>
            <a:r>
              <a:rPr lang="en-US" dirty="0" smtClean="0"/>
              <a:t>(commando)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						     				if </a:t>
            </a:r>
            <a:r>
              <a:rPr lang="en-US" dirty="0" err="1" smtClean="0"/>
              <a:t>codigoComando</a:t>
            </a:r>
            <a:r>
              <a:rPr lang="en-US" dirty="0" smtClean="0"/>
              <a:t> == CAMBIAR_MODO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								*</a:t>
            </a:r>
            <a:r>
              <a:rPr lang="en-US" dirty="0" err="1" smtClean="0"/>
              <a:t>modoPuntero</a:t>
            </a:r>
            <a:r>
              <a:rPr lang="en-US" dirty="0" smtClean="0"/>
              <a:t> = </a:t>
            </a:r>
            <a:r>
              <a:rPr lang="en-US" dirty="0" err="1" smtClean="0"/>
              <a:t>mensaje</a:t>
            </a:r>
            <a:r>
              <a:rPr lang="en-US" dirty="0" smtClean="0"/>
              <a:t>[2] – ‘0’</a:t>
            </a:r>
          </a:p>
          <a:p>
            <a:pPr marL="457200" lvl="1" indent="0">
              <a:buNone/>
            </a:pPr>
            <a:r>
              <a:rPr lang="en-US" dirty="0" err="1" smtClean="0"/>
              <a:t>respuesta</a:t>
            </a:r>
            <a:r>
              <a:rPr lang="en-US" dirty="0" smtClean="0"/>
              <a:t> = </a:t>
            </a:r>
            <a:r>
              <a:rPr lang="en-US" dirty="0" err="1" smtClean="0"/>
              <a:t>readline</a:t>
            </a:r>
            <a:r>
              <a:rPr lang="en-US" dirty="0" smtClean="0"/>
              <a:t>().decode(‘utf-8’)					</a:t>
            </a:r>
            <a:r>
              <a:rPr lang="en-US" dirty="0" err="1" smtClean="0"/>
              <a:t>Serial.print</a:t>
            </a:r>
            <a:r>
              <a:rPr lang="en-US" dirty="0" smtClean="0"/>
              <a:t>(</a:t>
            </a:r>
            <a:r>
              <a:rPr lang="en-US" dirty="0" err="1" smtClean="0"/>
              <a:t>modo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							</a:t>
            </a:r>
            <a:r>
              <a:rPr lang="en-US" dirty="0" err="1" smtClean="0"/>
              <a:t>Serial.flush</a:t>
            </a:r>
            <a:r>
              <a:rPr lang="en-US" dirty="0" smtClean="0"/>
              <a:t>()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 err="1" smtClean="0"/>
              <a:t>comando</a:t>
            </a:r>
            <a:r>
              <a:rPr lang="en-US" dirty="0" smtClean="0"/>
              <a:t> == CAMBIAR_MODO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modo</a:t>
            </a:r>
            <a:r>
              <a:rPr lang="en-US" dirty="0" smtClean="0"/>
              <a:t> = </a:t>
            </a:r>
            <a:r>
              <a:rPr lang="en-US" dirty="0" err="1" smtClean="0"/>
              <a:t>int</a:t>
            </a:r>
            <a:r>
              <a:rPr lang="en-US" dirty="0" smtClean="0"/>
              <a:t>(</a:t>
            </a:r>
            <a:r>
              <a:rPr lang="en-US" dirty="0" err="1" smtClean="0"/>
              <a:t>respuesta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modo</a:t>
            </a:r>
            <a:r>
              <a:rPr lang="en-US" dirty="0" smtClean="0"/>
              <a:t> == valor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	     return </a:t>
            </a:r>
            <a:r>
              <a:rPr lang="en-US" dirty="0" err="1" smtClean="0"/>
              <a:t>modo</a:t>
            </a:r>
            <a:r>
              <a:rPr lang="en-US" dirty="0"/>
              <a:t>	</a:t>
            </a:r>
            <a:endParaRPr lang="es-ES" dirty="0" smtClean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624938" y="3197134"/>
            <a:ext cx="2194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119151" y="4932743"/>
            <a:ext cx="164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urved Connector 9"/>
          <p:cNvCxnSpPr/>
          <p:nvPr/>
        </p:nvCxnSpPr>
        <p:spPr>
          <a:xfrm rot="16200000" flipV="1">
            <a:off x="313911" y="4995850"/>
            <a:ext cx="1406902" cy="358319"/>
          </a:xfrm>
          <a:prstGeom prst="curvedConnector3">
            <a:avLst>
              <a:gd name="adj1" fmla="val -9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5400000" flipH="1" flipV="1">
            <a:off x="438933" y="3713968"/>
            <a:ext cx="1156858" cy="358323"/>
          </a:xfrm>
          <a:prstGeom prst="curvedConnector3">
            <a:avLst>
              <a:gd name="adj1" fmla="val 994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>
            <a:off x="778417" y="5938247"/>
            <a:ext cx="471540" cy="351971"/>
          </a:xfrm>
          <a:prstGeom prst="curvedConnector3">
            <a:avLst>
              <a:gd name="adj1" fmla="val 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226" y="3570978"/>
            <a:ext cx="1489628" cy="770833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 rot="16200000">
            <a:off x="4560131" y="3333573"/>
            <a:ext cx="45719" cy="4225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208798" y="3238143"/>
            <a:ext cx="1466625" cy="376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 2" panose="05020102010507070707" pitchFamily="18" charset="2"/>
              <a:buNone/>
            </a:pPr>
            <a:r>
              <a:rPr lang="en-US" sz="800" dirty="0" err="1"/>
              <a:t>c</a:t>
            </a:r>
            <a:r>
              <a:rPr lang="en-US" sz="800" dirty="0" err="1" smtClean="0"/>
              <a:t>ambiar</a:t>
            </a:r>
            <a:r>
              <a:rPr lang="en-US" sz="800" dirty="0" smtClean="0"/>
              <a:t> </a:t>
            </a:r>
            <a:r>
              <a:rPr lang="en-US" sz="800" dirty="0" err="1" smtClean="0"/>
              <a:t>modo</a:t>
            </a:r>
            <a:r>
              <a:rPr lang="en-US" sz="800" dirty="0" smtClean="0"/>
              <a:t>   </a:t>
            </a:r>
            <a:r>
              <a:rPr lang="en-US" sz="800" dirty="0" err="1" smtClean="0"/>
              <a:t>nav</a:t>
            </a:r>
            <a:r>
              <a:rPr lang="en-US" sz="800" dirty="0" smtClean="0"/>
              <a:t> auto</a:t>
            </a:r>
            <a:endParaRPr lang="es-ES" sz="800" dirty="0" smtClean="0"/>
          </a:p>
        </p:txBody>
      </p:sp>
      <p:pic>
        <p:nvPicPr>
          <p:cNvPr id="17" name="Picture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096" y="4932743"/>
            <a:ext cx="2115820" cy="153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>
          <a:blip r:embed="rId5"/>
          <a:stretch>
            <a:fillRect/>
          </a:stretch>
        </p:blipFill>
        <p:spPr>
          <a:xfrm>
            <a:off x="9190096" y="2935322"/>
            <a:ext cx="2486562" cy="1173308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6"/>
          <a:stretch>
            <a:fillRect/>
          </a:stretch>
        </p:blipFill>
        <p:spPr>
          <a:xfrm>
            <a:off x="4059240" y="5792073"/>
            <a:ext cx="2681189" cy="907595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Aut</a:t>
            </a:r>
            <a:r>
              <a:rPr lang="es-ES" sz="2400" dirty="0" err="1" smtClean="0">
                <a:solidFill>
                  <a:schemeClr val="bg1"/>
                </a:solidFill>
              </a:rPr>
              <a:t>ónoma</a:t>
            </a:r>
            <a:r>
              <a:rPr lang="es-ES" sz="2400" dirty="0" smtClean="0">
                <a:solidFill>
                  <a:schemeClr val="bg1"/>
                </a:solidFill>
              </a:rPr>
              <a:t>: Comunicación serie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22" name="Picture 2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6371626"/>
            <a:ext cx="243955" cy="22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283" y="5311140"/>
            <a:ext cx="184814" cy="18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0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22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PiA</a:t>
            </a:r>
            <a:r>
              <a:rPr lang="en-US" dirty="0" smtClean="0"/>
              <a:t>									</a:t>
            </a:r>
            <a:r>
              <a:rPr lang="en-US" dirty="0" err="1" smtClean="0"/>
              <a:t>ArduinoA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comandoArduino</a:t>
            </a:r>
            <a:r>
              <a:rPr lang="en-US" dirty="0" smtClean="0"/>
              <a:t>(</a:t>
            </a:r>
            <a:r>
              <a:rPr lang="en-US" dirty="0" err="1" smtClean="0"/>
              <a:t>comando</a:t>
            </a:r>
            <a:r>
              <a:rPr lang="en-US" dirty="0" smtClean="0"/>
              <a:t>, valor)			 </a:t>
            </a:r>
            <a:r>
              <a:rPr lang="en-US" dirty="0" err="1" smtClean="0"/>
              <a:t>importante</a:t>
            </a:r>
            <a:r>
              <a:rPr lang="en-US" dirty="0" smtClean="0"/>
              <a:t>! 	</a:t>
            </a:r>
          </a:p>
          <a:p>
            <a:pPr marL="457200" lvl="1" indent="0">
              <a:buNone/>
            </a:pPr>
            <a:r>
              <a:rPr lang="en-US" dirty="0" smtClean="0"/>
              <a:t>While True							     </a:t>
            </a:r>
            <a:r>
              <a:rPr lang="en-US" dirty="0" err="1" smtClean="0"/>
              <a:t>fuente</a:t>
            </a:r>
            <a:r>
              <a:rPr lang="en-US" dirty="0" smtClean="0"/>
              <a:t> </a:t>
            </a:r>
            <a:r>
              <a:rPr lang="en-US" dirty="0" err="1" smtClean="0"/>
              <a:t>propia</a:t>
            </a:r>
            <a:r>
              <a:rPr lang="en-US" dirty="0" smtClean="0"/>
              <a:t> &gt; 6,2 + 0,7V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try							     sensors </a:t>
            </a:r>
            <a:r>
              <a:rPr lang="en-US" dirty="0" err="1" smtClean="0"/>
              <a:t>conectados</a:t>
            </a:r>
            <a:endParaRPr lang="es-E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	except</a:t>
            </a:r>
          </a:p>
          <a:p>
            <a:pPr marL="457200" lvl="1" indent="0">
              <a:buNone/>
            </a:pPr>
            <a:r>
              <a:rPr lang="en-US" dirty="0" smtClean="0"/>
              <a:t>						</a:t>
            </a:r>
          </a:p>
          <a:p>
            <a:pPr marL="457200" lvl="1" indent="0">
              <a:buNone/>
            </a:pPr>
            <a:r>
              <a:rPr lang="en-US" dirty="0" smtClean="0"/>
              <a:t>	     	if </a:t>
            </a:r>
            <a:r>
              <a:rPr lang="en-US" dirty="0" err="1" smtClean="0"/>
              <a:t>numExcepeciones</a:t>
            </a:r>
            <a:r>
              <a:rPr lang="en-US" dirty="0" smtClean="0"/>
              <a:t> &gt; n						</a:t>
            </a:r>
          </a:p>
          <a:p>
            <a:pPr marL="457200" lvl="1" indent="0">
              <a:spcBef>
                <a:spcPts val="5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sz="1400" dirty="0" err="1" smtClean="0"/>
              <a:t>subirArduino</a:t>
            </a:r>
            <a:r>
              <a:rPr lang="en-US" sz="1400" dirty="0" smtClean="0"/>
              <a:t>()</a:t>
            </a:r>
            <a:endParaRPr lang="en-US" sz="1400" dirty="0"/>
          </a:p>
          <a:p>
            <a:pPr marL="457200" lvl="1" indent="0">
              <a:spcBef>
                <a:spcPts val="50"/>
              </a:spcBef>
              <a:buNone/>
            </a:pPr>
            <a:r>
              <a:rPr lang="en-US" sz="1400" dirty="0" smtClean="0"/>
              <a:t>				</a:t>
            </a:r>
            <a:r>
              <a:rPr lang="en-US" sz="1400" dirty="0" err="1" smtClean="0"/>
              <a:t>subprocess.check_output</a:t>
            </a:r>
            <a:r>
              <a:rPr lang="en-US" sz="1400" dirty="0" smtClean="0"/>
              <a:t>(“</a:t>
            </a:r>
            <a:r>
              <a:rPr lang="en-US" sz="1400" dirty="0" err="1" smtClean="0"/>
              <a:t>arduino</a:t>
            </a:r>
            <a:r>
              <a:rPr lang="en-US" sz="1400" dirty="0" smtClean="0"/>
              <a:t>-cli upload –b </a:t>
            </a:r>
            <a:r>
              <a:rPr lang="en-US" sz="1400" dirty="0" err="1" smtClean="0"/>
              <a:t>uno</a:t>
            </a:r>
            <a:r>
              <a:rPr lang="en-US" sz="1400" dirty="0" smtClean="0"/>
              <a:t> </a:t>
            </a:r>
            <a:r>
              <a:rPr lang="en-US" sz="1400" dirty="0" err="1" smtClean="0"/>
              <a:t>ArduinoA.ino</a:t>
            </a:r>
            <a:r>
              <a:rPr lang="en-US" sz="1400" dirty="0" smtClean="0"/>
              <a:t> –p /dev/ttyACM0)			</a:t>
            </a:r>
            <a:r>
              <a:rPr lang="en-US" sz="1400" dirty="0"/>
              <a:t>	</a:t>
            </a:r>
            <a:r>
              <a:rPr lang="en-US" sz="1400" dirty="0" smtClean="0"/>
              <a:t>					</a:t>
            </a:r>
            <a:r>
              <a:rPr lang="en-US" sz="1400" dirty="0" err="1" smtClean="0"/>
              <a:t>vigilarArduino</a:t>
            </a:r>
            <a:r>
              <a:rPr lang="en-US" sz="1400" dirty="0" smtClean="0"/>
              <a:t>()</a:t>
            </a:r>
            <a:endParaRPr lang="es-ES" sz="14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345973" y="4341288"/>
            <a:ext cx="1179105" cy="272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en-US" sz="1600" dirty="0" smtClean="0"/>
              <a:t>error</a:t>
            </a:r>
            <a:endParaRPr lang="es-ES" sz="1600" dirty="0"/>
          </a:p>
        </p:txBody>
      </p:sp>
      <p:cxnSp>
        <p:nvCxnSpPr>
          <p:cNvPr id="10" name="Curved Connector 9"/>
          <p:cNvCxnSpPr/>
          <p:nvPr/>
        </p:nvCxnSpPr>
        <p:spPr>
          <a:xfrm rot="10800000">
            <a:off x="1524005" y="4229105"/>
            <a:ext cx="821969" cy="248360"/>
          </a:xfrm>
          <a:prstGeom prst="curvedConnector3">
            <a:avLst>
              <a:gd name="adj1" fmla="val 10002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5400000" flipH="1" flipV="1">
            <a:off x="1481312" y="3929329"/>
            <a:ext cx="348447" cy="263070"/>
          </a:xfrm>
          <a:prstGeom prst="curvedConnector3">
            <a:avLst>
              <a:gd name="adj1" fmla="val 1010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/>
          <p:cNvCxnSpPr/>
          <p:nvPr/>
        </p:nvCxnSpPr>
        <p:spPr>
          <a:xfrm rot="16200000" flipV="1">
            <a:off x="1337026" y="4594666"/>
            <a:ext cx="850198" cy="476254"/>
          </a:xfrm>
          <a:prstGeom prst="curvedConnector3">
            <a:avLst>
              <a:gd name="adj1" fmla="val 145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Aut</a:t>
            </a:r>
            <a:r>
              <a:rPr lang="es-ES" sz="2400" dirty="0" err="1" smtClean="0">
                <a:solidFill>
                  <a:schemeClr val="bg1"/>
                </a:solidFill>
              </a:rPr>
              <a:t>ónoma</a:t>
            </a:r>
            <a:r>
              <a:rPr lang="es-ES" sz="2400" dirty="0" smtClean="0">
                <a:solidFill>
                  <a:schemeClr val="bg1"/>
                </a:solidFill>
              </a:rPr>
              <a:t>: Comunicación serie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000251" y="5129615"/>
            <a:ext cx="1524827" cy="324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en-US" sz="1500" dirty="0" err="1" smtClean="0"/>
              <a:t>Excepción</a:t>
            </a:r>
            <a:endParaRPr lang="es-ES" sz="1500" dirty="0"/>
          </a:p>
        </p:txBody>
      </p:sp>
      <p:pic>
        <p:nvPicPr>
          <p:cNvPr id="23" name="Picture 22"/>
          <p:cNvPicPr/>
          <p:nvPr/>
        </p:nvPicPr>
        <p:blipFill>
          <a:blip r:embed="rId4"/>
          <a:stretch>
            <a:fillRect/>
          </a:stretch>
        </p:blipFill>
        <p:spPr>
          <a:xfrm>
            <a:off x="8096748" y="2927155"/>
            <a:ext cx="2686685" cy="959485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5"/>
          <a:stretch>
            <a:fillRect/>
          </a:stretch>
        </p:blipFill>
        <p:spPr>
          <a:xfrm>
            <a:off x="5622154" y="4832793"/>
            <a:ext cx="3098165" cy="126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1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 smtClean="0"/>
                  <a:t>Tambi</a:t>
                </a:r>
                <a:r>
                  <a:rPr lang="es-ES" dirty="0" smtClean="0"/>
                  <a:t>é</a:t>
                </a:r>
                <a:r>
                  <a:rPr lang="en-US" dirty="0" smtClean="0"/>
                  <a:t>n </a:t>
                </a:r>
                <a:r>
                  <a:rPr lang="en-US" dirty="0" err="1" smtClean="0"/>
                  <a:t>actualizarEncabezamientoArduino</a:t>
                </a:r>
                <a:r>
                  <a:rPr lang="en-US" dirty="0" smtClean="0"/>
                  <a:t>() + </a:t>
                </a:r>
                <a:r>
                  <a:rPr lang="en-US" dirty="0" err="1" smtClean="0"/>
                  <a:t>compilarArduino</a:t>
                </a:r>
                <a:r>
                  <a:rPr lang="en-US" dirty="0" smtClean="0"/>
                  <a:t>()</a:t>
                </a:r>
              </a:p>
              <a:p>
                <a:pPr lvl="1"/>
                <a:r>
                  <a:rPr lang="en-US" dirty="0" smtClean="0"/>
                  <a:t>CAMBIAR_MODO = 11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#define CAMIAR_MODO 11</a:t>
                </a:r>
              </a:p>
              <a:p>
                <a:endParaRPr lang="en-US" dirty="0"/>
              </a:p>
              <a:p>
                <a:r>
                  <a:rPr lang="en-US" dirty="0" err="1" smtClean="0"/>
                  <a:t>Principalmente</a:t>
                </a:r>
                <a:r>
                  <a:rPr lang="en-US" dirty="0" smtClean="0"/>
                  <a:t> al </a:t>
                </a:r>
                <a:r>
                  <a:rPr lang="en-US" dirty="0" err="1" smtClean="0"/>
                  <a:t>arrancar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PiA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err="1" smtClean="0"/>
                  <a:t>Idealmente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actualizaciones</a:t>
                </a:r>
                <a:r>
                  <a:rPr lang="en-US" dirty="0" smtClean="0"/>
                  <a:t> OTA </a:t>
                </a:r>
                <a:r>
                  <a:rPr lang="en-US" dirty="0" err="1" smtClean="0"/>
                  <a:t>desde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servidor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Aut</a:t>
            </a:r>
            <a:r>
              <a:rPr lang="es-ES" sz="2400" dirty="0" err="1" smtClean="0">
                <a:solidFill>
                  <a:schemeClr val="bg1"/>
                </a:solidFill>
              </a:rPr>
              <a:t>ónoma</a:t>
            </a:r>
            <a:r>
              <a:rPr lang="es-ES" sz="2400" dirty="0" smtClean="0">
                <a:solidFill>
                  <a:schemeClr val="bg1"/>
                </a:solidFill>
              </a:rPr>
              <a:t>: Comunicación serie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974013" y="2337117"/>
            <a:ext cx="3379787" cy="372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2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Parte B - </a:t>
                </a:r>
                <a:r>
                  <a:rPr lang="en-US" dirty="0" err="1" smtClean="0"/>
                  <a:t>PiA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coordAct</a:t>
                </a:r>
                <a:r>
                  <a:rPr lang="en-US" dirty="0" smtClean="0"/>
                  <a:t> (GPS), </a:t>
                </a:r>
                <a:r>
                  <a:rPr lang="en-US" dirty="0" err="1" smtClean="0"/>
                  <a:t>dirección</a:t>
                </a:r>
                <a:r>
                  <a:rPr lang="en-US" dirty="0" smtClean="0"/>
                  <a:t> y </a:t>
                </a:r>
                <a:r>
                  <a:rPr lang="en-US" dirty="0" err="1" smtClean="0"/>
                  <a:t>distancia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objetivo</a:t>
                </a:r>
                <a:endParaRPr lang="en-US" dirty="0" smtClean="0"/>
              </a:p>
              <a:p>
                <a:r>
                  <a:rPr lang="en-US" dirty="0" smtClean="0"/>
                  <a:t>Parte A - </a:t>
                </a:r>
                <a:r>
                  <a:rPr lang="en-US" dirty="0" err="1" smtClean="0"/>
                  <a:t>ArduinoA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Magnet</a:t>
                </a:r>
                <a:r>
                  <a:rPr lang="es-ES" dirty="0" err="1" smtClean="0"/>
                  <a:t>ómetro</a:t>
                </a:r>
                <a:endParaRPr lang="es-ES" dirty="0"/>
              </a:p>
              <a:p>
                <a:pPr lvl="2"/>
                <a:r>
                  <a:rPr lang="es-ES" dirty="0" smtClean="0"/>
                  <a:t>C</a:t>
                </a:r>
                <a:r>
                  <a:rPr lang="en-US" dirty="0" err="1" smtClean="0"/>
                  <a:t>omparar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direccionAct</a:t>
                </a:r>
                <a:r>
                  <a:rPr lang="en-US" dirty="0" smtClean="0"/>
                  <a:t> con </a:t>
                </a:r>
                <a:r>
                  <a:rPr lang="en-US" dirty="0" err="1" smtClean="0"/>
                  <a:t>direccionObj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izq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dcha</a:t>
                </a:r>
                <a:r>
                  <a:rPr lang="en-US" dirty="0" smtClean="0"/>
                  <a:t>, recto?</a:t>
                </a:r>
              </a:p>
              <a:p>
                <a:pPr lvl="2"/>
                <a:r>
                  <a:rPr lang="en-US" dirty="0" smtClean="0"/>
                  <a:t>Flora de </a:t>
                </a:r>
                <a:r>
                  <a:rPr lang="en-US" dirty="0" err="1" smtClean="0"/>
                  <a:t>Adafruit</a:t>
                </a:r>
                <a:r>
                  <a:rPr lang="en-US" dirty="0" smtClean="0"/>
                  <a:t> (LSM303DLHC)</a:t>
                </a:r>
              </a:p>
              <a:p>
                <a:pPr lvl="2"/>
                <a:r>
                  <a:rPr lang="en-US" dirty="0" smtClean="0"/>
                  <a:t>I2C</a:t>
                </a:r>
              </a:p>
              <a:p>
                <a:pPr lvl="1"/>
                <a:r>
                  <a:rPr lang="en-US" dirty="0" err="1" smtClean="0"/>
                  <a:t>Ultrasonidos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evitar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obstáculos</a:t>
                </a: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Parte B – </a:t>
                </a:r>
                <a:r>
                  <a:rPr lang="en-US" dirty="0" err="1" smtClean="0"/>
                  <a:t>ArduinoA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navegaciónAutomática</a:t>
                </a:r>
                <a:r>
                  <a:rPr lang="en-US" dirty="0" smtClean="0"/>
                  <a:t>()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Aut</a:t>
            </a:r>
            <a:r>
              <a:rPr lang="es-ES" sz="2400" dirty="0" err="1" smtClean="0">
                <a:solidFill>
                  <a:schemeClr val="bg1"/>
                </a:solidFill>
              </a:rPr>
              <a:t>ónoma</a:t>
            </a:r>
            <a:r>
              <a:rPr lang="es-ES" sz="2400" dirty="0" smtClean="0">
                <a:solidFill>
                  <a:schemeClr val="bg1"/>
                </a:solidFill>
              </a:rPr>
              <a:t>: Sensores</a:t>
            </a:r>
            <a:endParaRPr lang="es-ES" sz="24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038168" y="5152679"/>
            <a:ext cx="0" cy="766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Magnetometr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016124"/>
            <a:ext cx="17399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Sonar montur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811" y="4437061"/>
            <a:ext cx="3252989" cy="185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5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Funcionamiento típico</a:t>
            </a:r>
            <a:endParaRPr lang="es-ES" dirty="0"/>
          </a:p>
        </p:txBody>
      </p:sp>
      <p:pic>
        <p:nvPicPr>
          <p:cNvPr id="3" name="55Nmb06LPD0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48622" y="2128838"/>
            <a:ext cx="7884160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7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 smtClean="0"/>
                  <a:t>Wire.beginTransmission</a:t>
                </a:r>
                <a:r>
                  <a:rPr lang="en-US" dirty="0" smtClean="0"/>
                  <a:t>(LSM303_ADDRESS_MAG)</a:t>
                </a:r>
              </a:p>
              <a:p>
                <a:pPr lvl="1"/>
                <a:r>
                  <a:rPr lang="en-US" dirty="0" smtClean="0"/>
                  <a:t>START = </a:t>
                </a:r>
                <a:r>
                  <a:rPr lang="en-US" dirty="0" err="1" smtClean="0"/>
                  <a:t>flanco</a:t>
                </a:r>
                <a:r>
                  <a:rPr lang="en-US" dirty="0" smtClean="0"/>
                  <a:t> bajada SDA + </a:t>
                </a:r>
                <a:r>
                  <a:rPr lang="en-US" dirty="0" err="1" smtClean="0"/>
                  <a:t>nivel</a:t>
                </a:r>
                <a:r>
                  <a:rPr lang="en-US" dirty="0" smtClean="0"/>
                  <a:t> alto SCL</a:t>
                </a:r>
                <a:endParaRPr lang="en-US" dirty="0"/>
              </a:p>
              <a:p>
                <a:pPr lvl="1"/>
                <a:r>
                  <a:rPr lang="en-US" dirty="0" smtClean="0"/>
                  <a:t>Adafruit_LSM303_U.h: #define LSM303_ADDRESS_MAG 0x3C &gt;&gt; 1 = 00111100 &gt;&gt; 1 = 00011110</a:t>
                </a:r>
              </a:p>
              <a:p>
                <a:pPr lvl="1"/>
                <a:r>
                  <a:rPr lang="en-US" dirty="0" smtClean="0"/>
                  <a:t>0 1 1 1 1 0 0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esclavos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comparan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Bit de </a:t>
                </a:r>
                <a:r>
                  <a:rPr lang="en-US" dirty="0" err="1" smtClean="0"/>
                  <a:t>escritura</a:t>
                </a:r>
                <a:r>
                  <a:rPr lang="en-US" dirty="0" smtClean="0"/>
                  <a:t> = W = 0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Maestro </a:t>
                </a:r>
                <a:r>
                  <a:rPr lang="en-US" dirty="0" err="1" smtClean="0"/>
                  <a:t>libera</a:t>
                </a:r>
                <a:r>
                  <a:rPr lang="en-US" dirty="0" smtClean="0"/>
                  <a:t> SDA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esclavo</a:t>
                </a:r>
                <a:r>
                  <a:rPr lang="en-US" dirty="0" smtClean="0"/>
                  <a:t> ACK (</a:t>
                </a:r>
                <a:r>
                  <a:rPr lang="en-US" dirty="0" err="1" smtClean="0"/>
                  <a:t>nivel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bajo</a:t>
                </a:r>
                <a:r>
                  <a:rPr lang="en-US" dirty="0" smtClean="0"/>
                  <a:t> SDA </a:t>
                </a:r>
                <a:r>
                  <a:rPr lang="en-US" dirty="0" err="1" smtClean="0"/>
                  <a:t>durante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pulso</a:t>
                </a:r>
                <a:r>
                  <a:rPr lang="en-US" dirty="0" smtClean="0"/>
                  <a:t> alto SCL)</a:t>
                </a:r>
              </a:p>
              <a:p>
                <a:pPr lvl="1"/>
                <a:r>
                  <a:rPr lang="en-US" dirty="0" err="1" smtClean="0"/>
                  <a:t>Despu</a:t>
                </a:r>
                <a:r>
                  <a:rPr lang="es-ES" dirty="0" smtClean="0"/>
                  <a:t>é</a:t>
                </a:r>
                <a:r>
                  <a:rPr lang="en-US" dirty="0" smtClean="0"/>
                  <a:t>s de </a:t>
                </a:r>
                <a:r>
                  <a:rPr lang="en-US" dirty="0" err="1" smtClean="0"/>
                  <a:t>cada</a:t>
                </a:r>
                <a:r>
                  <a:rPr lang="en-US" dirty="0" smtClean="0"/>
                  <a:t> byte </a:t>
                </a:r>
                <a:r>
                  <a:rPr lang="en-US" dirty="0" err="1" smtClean="0"/>
                  <a:t>recibido</a:t>
                </a:r>
                <a:endParaRPr lang="en-US" dirty="0" smtClean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Aut</a:t>
            </a:r>
            <a:r>
              <a:rPr lang="es-ES" sz="2400" dirty="0" err="1" smtClean="0">
                <a:solidFill>
                  <a:schemeClr val="bg1"/>
                </a:solidFill>
              </a:rPr>
              <a:t>ónoma</a:t>
            </a:r>
            <a:r>
              <a:rPr lang="es-ES" sz="2400" dirty="0" smtClean="0">
                <a:solidFill>
                  <a:schemeClr val="bg1"/>
                </a:solidFill>
              </a:rPr>
              <a:t>: Magnetómetro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4691711" y="4009341"/>
            <a:ext cx="1116634" cy="431997"/>
          </a:xfrm>
          <a:prstGeom prst="rect">
            <a:avLst/>
          </a:prstGeom>
        </p:spPr>
      </p:pic>
      <p:pic>
        <p:nvPicPr>
          <p:cNvPr id="6" name="Picture 5" descr="I2C-Bits-Protocol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113" y="2149774"/>
            <a:ext cx="4045584" cy="72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8081572" y="2931746"/>
            <a:ext cx="2636665" cy="367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2551" y="7142179"/>
            <a:ext cx="2593657" cy="841836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8"/>
          <a:stretch>
            <a:fillRect/>
          </a:stretch>
        </p:blipFill>
        <p:spPr>
          <a:xfrm>
            <a:off x="9639300" y="4009341"/>
            <a:ext cx="1714500" cy="26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7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6538913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 smtClean="0"/>
                  <a:t>Wire.write</a:t>
                </a:r>
                <a:r>
                  <a:rPr lang="en-US" dirty="0" smtClean="0"/>
                  <a:t>(</a:t>
                </a:r>
                <a:r>
                  <a:rPr lang="es-ES" dirty="0"/>
                  <a:t>LSM303_REGISTER_MAG_OUT_X_H_M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s-ES" dirty="0" smtClean="0"/>
                  <a:t>OUT_X_H_M = 0x03 = 00000011</a:t>
                </a:r>
              </a:p>
              <a:p>
                <a:r>
                  <a:rPr lang="en-US" dirty="0" err="1" smtClean="0"/>
                  <a:t>Wire.requestFrom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esclavo</a:t>
                </a:r>
                <a:r>
                  <a:rPr lang="en-US" dirty="0" smtClean="0"/>
                  <a:t>, 6)</a:t>
                </a:r>
                <a:endParaRPr lang="es-ES" dirty="0" smtClean="0"/>
              </a:p>
              <a:p>
                <a:pPr lvl="1"/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realidad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direcci</a:t>
                </a:r>
                <a:r>
                  <a:rPr lang="es-ES" dirty="0" err="1" smtClean="0"/>
                  <a:t>ón</a:t>
                </a:r>
                <a:r>
                  <a:rPr lang="es-ES" dirty="0" smtClean="0"/>
                  <a:t> de 7 bits y 1 bit de autoincremento (0x03-0x08 por defecto en el chip)</a:t>
                </a:r>
              </a:p>
              <a:p>
                <a:pPr lvl="1"/>
                <a:r>
                  <a:rPr lang="es-ES" dirty="0" smtClean="0"/>
                  <a:t>Esclavo ACK, maestro SR </a:t>
                </a:r>
                <a:r>
                  <a:rPr lang="en-US" dirty="0" smtClean="0"/>
                  <a:t>+ AD + R</a:t>
                </a:r>
              </a:p>
              <a:p>
                <a:r>
                  <a:rPr lang="en-US" dirty="0"/>
                  <a:t>w</a:t>
                </a:r>
                <a:r>
                  <a:rPr lang="en-US" dirty="0" smtClean="0"/>
                  <a:t>hile (</a:t>
                </a:r>
                <a:r>
                  <a:rPr lang="en-US" dirty="0" err="1" smtClean="0"/>
                  <a:t>Wire.available</a:t>
                </a:r>
                <a:r>
                  <a:rPr lang="en-US" dirty="0" smtClean="0"/>
                  <a:t>() &lt; 6)</a:t>
                </a:r>
              </a:p>
              <a:p>
                <a:pPr lvl="1"/>
                <a:r>
                  <a:rPr lang="en-US" dirty="0" smtClean="0"/>
                  <a:t>6 bytes de </a:t>
                </a:r>
                <a:r>
                  <a:rPr lang="en-US" dirty="0" err="1" smtClean="0"/>
                  <a:t>tipo</a:t>
                </a:r>
                <a:r>
                  <a:rPr lang="en-US" dirty="0" smtClean="0"/>
                  <a:t> uint8_t: x alto, x </a:t>
                </a:r>
                <a:r>
                  <a:rPr lang="en-US" dirty="0" err="1" smtClean="0"/>
                  <a:t>bajo</a:t>
                </a:r>
                <a:r>
                  <a:rPr lang="en-US" dirty="0" smtClean="0"/>
                  <a:t>, y alto, y </a:t>
                </a:r>
                <a:r>
                  <a:rPr lang="en-US" dirty="0" err="1" smtClean="0"/>
                  <a:t>bajo</a:t>
                </a:r>
                <a:r>
                  <a:rPr lang="en-US" dirty="0" smtClean="0"/>
                  <a:t>, z alto, z </a:t>
                </a:r>
                <a:r>
                  <a:rPr lang="en-US" dirty="0" err="1" smtClean="0"/>
                  <a:t>bajo</a:t>
                </a:r>
                <a:endParaRPr lang="en-US" dirty="0" smtClean="0"/>
              </a:p>
              <a:p>
                <a:pPr lvl="1"/>
                <a:r>
                  <a:rPr lang="en-US" dirty="0" err="1"/>
                  <a:t>r</a:t>
                </a:r>
                <a:r>
                  <a:rPr lang="en-US" dirty="0" err="1" smtClean="0"/>
                  <a:t>aw.x</a:t>
                </a:r>
                <a:r>
                  <a:rPr lang="en-US" dirty="0" smtClean="0"/>
                  <a:t> = </a:t>
                </a:r>
                <a:r>
                  <a:rPr lang="es-ES" dirty="0"/>
                  <a:t>(int16_t)(</a:t>
                </a:r>
                <a:r>
                  <a:rPr lang="es-ES" dirty="0" err="1"/>
                  <a:t>xlo</a:t>
                </a:r>
                <a:r>
                  <a:rPr lang="es-ES" dirty="0"/>
                  <a:t> | ((int16_t)</a:t>
                </a:r>
                <a:r>
                  <a:rPr lang="es-ES" dirty="0" err="1"/>
                  <a:t>xhi</a:t>
                </a:r>
                <a:r>
                  <a:rPr lang="es-ES" dirty="0"/>
                  <a:t> &lt;&lt; 8</a:t>
                </a:r>
                <a:r>
                  <a:rPr lang="es-ES" dirty="0" smtClean="0"/>
                  <a:t>))</a:t>
                </a:r>
                <a:endParaRPr lang="es-ES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 err="1" smtClean="0"/>
                  <a:t>Complemento</a:t>
                </a:r>
                <a:r>
                  <a:rPr lang="en-US" dirty="0" smtClean="0"/>
                  <a:t> a dos: </a:t>
                </a:r>
                <a:r>
                  <a:rPr lang="es-ES" dirty="0"/>
                  <a:t>11010010 01011011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s-ES" dirty="0"/>
                  <a:t> 00101101 </a:t>
                </a:r>
                <a:r>
                  <a:rPr lang="es-ES" dirty="0" smtClean="0"/>
                  <a:t>10100100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s-ES" dirty="0" smtClean="0"/>
                  <a:t>00101101 10100101</a:t>
                </a:r>
                <a:r>
                  <a:rPr lang="es-ES" dirty="0"/>
                  <a:t> </a:t>
                </a:r>
                <a:r>
                  <a:rPr lang="es-ES" dirty="0" smtClean="0"/>
                  <a:t>= 11685 (en negativo)</a:t>
                </a:r>
                <a:endParaRPr lang="en-US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a</a:t>
                </a:r>
                <a:r>
                  <a:rPr lang="en-US" dirty="0" smtClean="0"/>
                  <a:t>tan2()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declinaci</a:t>
                </a:r>
                <a:r>
                  <a:rPr lang="es-ES" dirty="0" err="1" smtClean="0"/>
                  <a:t>ó</a:t>
                </a:r>
                <a:r>
                  <a:rPr lang="en-US" dirty="0" smtClean="0"/>
                  <a:t>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0 &lt; 2</a:t>
                </a:r>
                <a:r>
                  <a:rPr lang="el-GR" dirty="0" smtClean="0"/>
                  <a:t>π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direccionAct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calibrar</a:t>
                </a:r>
                <a:r>
                  <a:rPr lang="en-US" dirty="0" smtClean="0"/>
                  <a:t> a </a:t>
                </a:r>
                <a:r>
                  <a:rPr lang="en-US" dirty="0" err="1" smtClean="0"/>
                  <a:t>mano</a:t>
                </a:r>
                <a:endParaRPr lang="en-US" dirty="0" smtClean="0"/>
              </a:p>
              <a:p>
                <a:r>
                  <a:rPr lang="en-US" dirty="0" smtClean="0"/>
                  <a:t>…STOP = </a:t>
                </a:r>
                <a:r>
                  <a:rPr lang="en-US" dirty="0" err="1" smtClean="0"/>
                  <a:t>flanco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subida</a:t>
                </a:r>
                <a:r>
                  <a:rPr lang="en-US" dirty="0" smtClean="0"/>
                  <a:t> SDA + </a:t>
                </a:r>
                <a:r>
                  <a:rPr lang="en-US" dirty="0" err="1" smtClean="0"/>
                  <a:t>nivel</a:t>
                </a:r>
                <a:r>
                  <a:rPr lang="en-US" dirty="0" smtClean="0"/>
                  <a:t> alto SCL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6538913" cy="5222875"/>
              </a:xfrm>
              <a:blipFill>
                <a:blip r:embed="rId3"/>
                <a:stretch>
                  <a:fillRect l="-280" r="-102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Aut</a:t>
            </a:r>
            <a:r>
              <a:rPr lang="es-ES" sz="2400" dirty="0" err="1" smtClean="0">
                <a:solidFill>
                  <a:schemeClr val="bg1"/>
                </a:solidFill>
              </a:rPr>
              <a:t>ónoma</a:t>
            </a:r>
            <a:r>
              <a:rPr lang="es-ES" sz="2400" dirty="0" smtClean="0">
                <a:solidFill>
                  <a:schemeClr val="bg1"/>
                </a:solidFill>
              </a:rPr>
              <a:t>: Magnetómetro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4833670" y="2472400"/>
            <a:ext cx="1069680" cy="69403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4833671" y="3699869"/>
            <a:ext cx="1069680" cy="8206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9708" y="4771661"/>
            <a:ext cx="1725920" cy="560191"/>
          </a:xfrm>
          <a:prstGeom prst="rect">
            <a:avLst/>
          </a:prstGeom>
        </p:spPr>
      </p:pic>
      <p:pic>
        <p:nvPicPr>
          <p:cNvPr id="12" name="Picture 11" descr="I2C-Bits-Protocol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113" y="2149774"/>
            <a:ext cx="4045584" cy="72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8"/>
          <a:stretch>
            <a:fillRect/>
          </a:stretch>
        </p:blipFill>
        <p:spPr>
          <a:xfrm>
            <a:off x="8081572" y="2931746"/>
            <a:ext cx="2636665" cy="36777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9"/>
          <a:stretch>
            <a:fillRect/>
          </a:stretch>
        </p:blipFill>
        <p:spPr>
          <a:xfrm>
            <a:off x="9639300" y="4009341"/>
            <a:ext cx="1714500" cy="26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2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5908"/>
                <a:ext cx="7708900" cy="5222875"/>
              </a:xfrm>
            </p:spPr>
            <p:txBody>
              <a:bodyPr anchor="t">
                <a:normAutofit/>
              </a:bodyPr>
              <a:lstStyle/>
              <a:p>
                <a:r>
                  <a:rPr lang="en-US" dirty="0" smtClean="0"/>
                  <a:t>HC-SR04: </a:t>
                </a:r>
                <a:r>
                  <a:rPr lang="en-US" dirty="0" err="1" smtClean="0"/>
                  <a:t>evitar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obstáculos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lado</a:t>
                </a:r>
                <a:r>
                  <a:rPr lang="en-US" dirty="0" smtClean="0"/>
                  <a:t> mayor </a:t>
                </a:r>
                <a:r>
                  <a:rPr lang="en-US" dirty="0" err="1" smtClean="0"/>
                  <a:t>espacio</a:t>
                </a:r>
                <a:r>
                  <a:rPr lang="en-US" dirty="0" smtClean="0"/>
                  <a:t> entre </a:t>
                </a:r>
                <a:r>
                  <a:rPr lang="en-US" dirty="0" err="1" smtClean="0"/>
                  <a:t>filas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detener</a:t>
                </a:r>
                <a:r>
                  <a:rPr lang="en-US" dirty="0" smtClean="0"/>
                  <a:t> 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Trigger: </a:t>
                </a:r>
                <a:r>
                  <a:rPr lang="en-US" dirty="0" err="1" smtClean="0"/>
                  <a:t>pulso</a:t>
                </a:r>
                <a:r>
                  <a:rPr lang="en-US" dirty="0" smtClean="0"/>
                  <a:t> 10µs </a:t>
                </a:r>
              </a:p>
              <a:p>
                <a:r>
                  <a:rPr lang="en-US" dirty="0" smtClean="0"/>
                  <a:t>µM: </a:t>
                </a:r>
                <a:r>
                  <a:rPr lang="es-ES" dirty="0" smtClean="0"/>
                  <a:t>recibe </a:t>
                </a:r>
                <a:r>
                  <a:rPr lang="es-ES" dirty="0" err="1" smtClean="0"/>
                  <a:t>trigger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ráfaga (8 ciclos a 40 kHz)</a:t>
                </a:r>
              </a:p>
              <a:p>
                <a:r>
                  <a:rPr lang="es-ES" dirty="0" smtClean="0"/>
                  <a:t>Transmisor: : tensión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s-ES" dirty="0" smtClean="0"/>
                  <a:t>efecto piezoeléctrico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2 placas metálicas comprimen-expanden aire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onda sónica</a:t>
                </a:r>
              </a:p>
              <a:p>
                <a:r>
                  <a:rPr lang="en-US" dirty="0" smtClean="0"/>
                  <a:t>µM: </a:t>
                </a:r>
                <a:r>
                  <a:rPr lang="en-US" dirty="0" err="1" smtClean="0"/>
                  <a:t>mantiene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pulso</a:t>
                </a:r>
                <a:r>
                  <a:rPr lang="en-US" dirty="0" smtClean="0"/>
                  <a:t> eco alto hasta </a:t>
                </a:r>
                <a:r>
                  <a:rPr lang="en-US" dirty="0" err="1" smtClean="0"/>
                  <a:t>recibir</a:t>
                </a:r>
                <a:r>
                  <a:rPr lang="en-US" dirty="0" smtClean="0"/>
                  <a:t> eco (</a:t>
                </a:r>
                <a:r>
                  <a:rPr lang="en-US" dirty="0" err="1" smtClean="0"/>
                  <a:t>interrupci</a:t>
                </a:r>
                <a:r>
                  <a:rPr lang="es-ES" dirty="0" err="1" smtClean="0"/>
                  <a:t>ó</a:t>
                </a:r>
                <a:r>
                  <a:rPr lang="en-US" dirty="0" smtClean="0"/>
                  <a:t>n)</a:t>
                </a:r>
              </a:p>
              <a:p>
                <a:r>
                  <a:rPr lang="en-US" dirty="0" smtClean="0"/>
                  <a:t>receptor: 3 op-amps para </a:t>
                </a:r>
                <a:r>
                  <a:rPr lang="en-US" dirty="0" err="1" smtClean="0"/>
                  <a:t>atenuar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filtrar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comparar</a:t>
                </a:r>
                <a:r>
                  <a:rPr lang="en-US" dirty="0" smtClean="0"/>
                  <a:t> con </a:t>
                </a:r>
                <a:r>
                  <a:rPr lang="en-US" dirty="0" err="1" smtClean="0"/>
                  <a:t>mínimo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5908"/>
                <a:ext cx="7708900" cy="5222875"/>
              </a:xfrm>
              <a:blipFill>
                <a:blip r:embed="rId3"/>
                <a:stretch>
                  <a:fillRect l="-316" t="-5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Aut</a:t>
            </a:r>
            <a:r>
              <a:rPr lang="es-ES" sz="2400" dirty="0" err="1" smtClean="0">
                <a:solidFill>
                  <a:schemeClr val="bg1"/>
                </a:solidFill>
              </a:rPr>
              <a:t>ónoma</a:t>
            </a:r>
            <a:r>
              <a:rPr lang="es-ES" sz="2400" dirty="0" smtClean="0">
                <a:solidFill>
                  <a:schemeClr val="bg1"/>
                </a:solidFill>
              </a:rPr>
              <a:t>: Sonar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Bottom View of HC-SR04 board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508" y="2765672"/>
            <a:ext cx="2187302" cy="97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3538220" y="2556191"/>
            <a:ext cx="2020570" cy="139001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7758974" y="4386488"/>
            <a:ext cx="3594826" cy="15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0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 anchor="t">
                <a:norm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µM: </a:t>
                </a:r>
                <a:r>
                  <a:rPr lang="en-US" dirty="0" err="1" smtClean="0"/>
                  <a:t>pulseIn</a:t>
                </a:r>
                <a:r>
                  <a:rPr lang="en-US" dirty="0" smtClean="0"/>
                  <a:t>()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wiring_pulse.c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</a:t>
                </a:r>
                <a:r>
                  <a:rPr lang="en-US" dirty="0" err="1" smtClean="0"/>
                  <a:t>wiring_pulse.s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calcula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ciclos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reloj</a:t>
                </a:r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err="1" smtClean="0"/>
                  <a:t>Calibrar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distancia</a:t>
                </a:r>
                <a:r>
                  <a:rPr lang="en-US" dirty="0" smtClean="0"/>
                  <a:t> = m*</a:t>
                </a:r>
                <a:r>
                  <a:rPr lang="en-US" dirty="0" err="1" smtClean="0"/>
                  <a:t>duraci</a:t>
                </a:r>
                <a:r>
                  <a:rPr lang="es-ES" dirty="0" err="1" smtClean="0"/>
                  <a:t>ó</a:t>
                </a:r>
                <a:r>
                  <a:rPr lang="en-US" dirty="0" smtClean="0"/>
                  <a:t>n + b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Aut</a:t>
            </a:r>
            <a:r>
              <a:rPr lang="es-ES" sz="2400" dirty="0" err="1" smtClean="0">
                <a:solidFill>
                  <a:schemeClr val="bg1"/>
                </a:solidFill>
              </a:rPr>
              <a:t>ónoma</a:t>
            </a:r>
            <a:r>
              <a:rPr lang="es-ES" sz="2400" dirty="0" smtClean="0">
                <a:solidFill>
                  <a:schemeClr val="bg1"/>
                </a:solidFill>
              </a:rPr>
              <a:t>: Sonar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295400" y="3105755"/>
            <a:ext cx="2308860" cy="145732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4780280" y="3116176"/>
            <a:ext cx="2237740" cy="145732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6"/>
          <a:stretch>
            <a:fillRect/>
          </a:stretch>
        </p:blipFill>
        <p:spPr>
          <a:xfrm>
            <a:off x="8194040" y="2653261"/>
            <a:ext cx="1463040" cy="192024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7"/>
          <a:stretch>
            <a:fillRect/>
          </a:stretch>
        </p:blipFill>
        <p:spPr>
          <a:xfrm>
            <a:off x="9890760" y="2653261"/>
            <a:ext cx="1463040" cy="192024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257801"/>
            <a:ext cx="2347277" cy="1475104"/>
          </a:xfrm>
          <a:prstGeom prst="rect">
            <a:avLst/>
          </a:prstGeom>
          <a:noFill/>
        </p:spPr>
      </p:pic>
      <p:pic>
        <p:nvPicPr>
          <p:cNvPr id="14" name="Picture 13"/>
          <p:cNvPicPr/>
          <p:nvPr/>
        </p:nvPicPr>
        <p:blipFill>
          <a:blip r:embed="rId9"/>
          <a:stretch>
            <a:fillRect/>
          </a:stretch>
        </p:blipFill>
        <p:spPr>
          <a:xfrm>
            <a:off x="1295400" y="1883209"/>
            <a:ext cx="1817007" cy="77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8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222875"/>
          </a:xfrm>
        </p:spPr>
        <p:txBody>
          <a:bodyPr anchor="t">
            <a:normAutofit/>
          </a:bodyPr>
          <a:lstStyle/>
          <a:p>
            <a:r>
              <a:rPr lang="en-US" dirty="0" err="1" smtClean="0"/>
              <a:t>Teleoperación</a:t>
            </a:r>
            <a:r>
              <a:rPr lang="en-US" dirty="0" smtClean="0"/>
              <a:t> </a:t>
            </a:r>
            <a:r>
              <a:rPr lang="en-US" dirty="0" err="1" smtClean="0"/>
              <a:t>básica</a:t>
            </a:r>
            <a:r>
              <a:rPr lang="en-US" dirty="0" smtClean="0"/>
              <a:t>: p</a:t>
            </a:r>
            <a:r>
              <a:rPr lang="es-ES" dirty="0" err="1" smtClean="0"/>
              <a:t>ágina</a:t>
            </a:r>
            <a:r>
              <a:rPr lang="es-ES" dirty="0" smtClean="0"/>
              <a:t> web p</a:t>
            </a:r>
            <a:r>
              <a:rPr lang="en-US" dirty="0" err="1" smtClean="0"/>
              <a:t>ublica</a:t>
            </a:r>
            <a:r>
              <a:rPr lang="en-US" dirty="0" smtClean="0"/>
              <a:t> commandos a </a:t>
            </a:r>
            <a:r>
              <a:rPr lang="en-US" dirty="0" err="1" smtClean="0"/>
              <a:t>motores</a:t>
            </a:r>
            <a:r>
              <a:rPr lang="en-US" dirty="0" smtClean="0"/>
              <a:t> y </a:t>
            </a:r>
            <a:r>
              <a:rPr lang="en-US" dirty="0" err="1" smtClean="0"/>
              <a:t>cámara</a:t>
            </a:r>
            <a:r>
              <a:rPr lang="en-US" dirty="0" smtClean="0"/>
              <a:t>, y </a:t>
            </a:r>
            <a:r>
              <a:rPr lang="en-US" dirty="0" err="1" smtClean="0"/>
              <a:t>muestra</a:t>
            </a:r>
            <a:r>
              <a:rPr lang="en-US" dirty="0" smtClean="0"/>
              <a:t> </a:t>
            </a:r>
            <a:r>
              <a:rPr lang="en-US" dirty="0" err="1" smtClean="0"/>
              <a:t>vídeo</a:t>
            </a:r>
            <a:r>
              <a:rPr lang="en-US" dirty="0" smtClean="0"/>
              <a:t> de webcam </a:t>
            </a:r>
          </a:p>
          <a:p>
            <a:pPr lvl="1"/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Manual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7" name="FOV5NGDlYE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94294" y="2162113"/>
            <a:ext cx="8088702" cy="45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controlRobot.html</a:t>
                </a:r>
              </a:p>
              <a:p>
                <a:pPr lvl="1"/>
                <a:r>
                  <a:rPr lang="en-US" dirty="0" smtClean="0"/>
                  <a:t>&lt;button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:r>
                  <a:rPr lang="en-US" dirty="0" err="1" smtClean="0"/>
                  <a:t>onmouseup</a:t>
                </a:r>
                <a:r>
                  <a:rPr lang="en-US" dirty="0" smtClean="0"/>
                  <a:t>=</a:t>
                </a:r>
                <a:r>
                  <a:rPr lang="es-ES" dirty="0" err="1" smtClean="0"/>
                  <a:t>pubMQTT</a:t>
                </a:r>
                <a:r>
                  <a:rPr lang="es-ES" dirty="0" smtClean="0"/>
                  <a:t>(</a:t>
                </a:r>
                <a:r>
                  <a:rPr lang="es-ES" dirty="0"/>
                  <a:t>'</a:t>
                </a:r>
                <a:r>
                  <a:rPr lang="es-ES" dirty="0" err="1"/>
                  <a:t>ServidorRobot</a:t>
                </a:r>
                <a:r>
                  <a:rPr lang="es-ES" dirty="0"/>
                  <a:t>/</a:t>
                </a:r>
                <a:r>
                  <a:rPr lang="es-ES" dirty="0" err="1"/>
                  <a:t>navManual</a:t>
                </a:r>
                <a:r>
                  <a:rPr lang="es-ES" dirty="0"/>
                  <a:t>','ad</a:t>
                </a:r>
                <a:r>
                  <a:rPr lang="es-ES" dirty="0" smtClean="0"/>
                  <a:t>')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	</a:t>
                </a:r>
                <a:r>
                  <a:rPr lang="en-US" dirty="0" err="1" smtClean="0"/>
                  <a:t>onmousedown</a:t>
                </a:r>
                <a:r>
                  <a:rPr lang="en-US" dirty="0" smtClean="0"/>
                  <a:t>=</a:t>
                </a:r>
                <a:r>
                  <a:rPr lang="es-ES" dirty="0" err="1" smtClean="0"/>
                  <a:t>pubMQTT</a:t>
                </a:r>
                <a:r>
                  <a:rPr lang="es-ES" dirty="0"/>
                  <a:t>('</a:t>
                </a:r>
                <a:r>
                  <a:rPr lang="es-ES" dirty="0" err="1"/>
                  <a:t>ServidorRobot</a:t>
                </a:r>
                <a:r>
                  <a:rPr lang="es-ES" dirty="0"/>
                  <a:t>/</a:t>
                </a:r>
                <a:r>
                  <a:rPr lang="es-ES" dirty="0" err="1"/>
                  <a:t>navManual</a:t>
                </a:r>
                <a:r>
                  <a:rPr lang="es-ES" dirty="0" smtClean="0"/>
                  <a:t>',‘</a:t>
                </a:r>
                <a:r>
                  <a:rPr lang="es-ES" dirty="0" err="1" smtClean="0"/>
                  <a:t>ps</a:t>
                </a:r>
                <a:r>
                  <a:rPr lang="es-ES" dirty="0" smtClean="0"/>
                  <a:t>') 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    &gt;</a:t>
                </a:r>
              </a:p>
              <a:p>
                <a:pPr lvl="1"/>
                <a:r>
                  <a:rPr lang="en-US" dirty="0"/>
                  <a:t>a</a:t>
                </a:r>
                <a:r>
                  <a:rPr lang="en-US" dirty="0" smtClean="0"/>
                  <a:t>jax(</a:t>
                </a:r>
                <a:r>
                  <a:rPr lang="en-US" dirty="0" err="1" smtClean="0"/>
                  <a:t>control.topic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control.mensaje</a:t>
                </a:r>
                <a:r>
                  <a:rPr lang="en-US" dirty="0" smtClean="0"/>
                  <a:t>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Flask</a:t>
                </a:r>
              </a:p>
              <a:p>
                <a:pPr lvl="1"/>
                <a:r>
                  <a:rPr lang="en-US" dirty="0" err="1" smtClean="0"/>
                  <a:t>clienteMQTT.publish</a:t>
                </a:r>
                <a:r>
                  <a:rPr lang="en-US" dirty="0" smtClean="0"/>
                  <a:t>(topic, </a:t>
                </a:r>
                <a:r>
                  <a:rPr lang="en-US" dirty="0" err="1" smtClean="0"/>
                  <a:t>mensjae</a:t>
                </a:r>
                <a:r>
                  <a:rPr lang="en-US" dirty="0" smtClean="0"/>
                  <a:t>)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err="1" smtClean="0"/>
                  <a:t>En</a:t>
                </a:r>
                <a:r>
                  <a:rPr lang="en-US" dirty="0" smtClean="0"/>
                  <a:t> Parte B </a:t>
                </a:r>
                <a:r>
                  <a:rPr lang="en-US" dirty="0" err="1" smtClean="0"/>
                  <a:t>PiA</a:t>
                </a:r>
                <a:r>
                  <a:rPr lang="en-US" dirty="0" smtClean="0"/>
                  <a:t> se subscribe, </a:t>
                </a:r>
                <a:r>
                  <a:rPr lang="en-US" dirty="0" err="1" smtClean="0"/>
                  <a:t>guarda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mensaje</a:t>
                </a:r>
                <a:r>
                  <a:rPr lang="en-US" dirty="0" smtClean="0"/>
                  <a:t>, y </a:t>
                </a:r>
                <a:r>
                  <a:rPr lang="en-US" dirty="0" err="1" smtClean="0"/>
                  <a:t>activa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permitirComandoManual</a:t>
                </a:r>
                <a:endParaRPr lang="en-US" dirty="0" smtClean="0"/>
              </a:p>
              <a:p>
                <a:r>
                  <a:rPr lang="en-US" dirty="0" err="1" smtClean="0"/>
                  <a:t>En</a:t>
                </a:r>
                <a:r>
                  <a:rPr lang="en-US" dirty="0" smtClean="0"/>
                  <a:t> Parte A </a:t>
                </a:r>
                <a:r>
                  <a:rPr lang="en-US" dirty="0" err="1" smtClean="0"/>
                  <a:t>PiA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vigila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modo</a:t>
                </a:r>
                <a:r>
                  <a:rPr lang="en-US" dirty="0" smtClean="0"/>
                  <a:t> y la </a:t>
                </a:r>
                <a:r>
                  <a:rPr lang="en-US" dirty="0" err="1" smtClean="0"/>
                  <a:t>bandera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comandoArduino(COMANDO_MANUAL, </a:t>
                </a:r>
                <a:r>
                  <a:rPr lang="en-US" dirty="0" err="1" smtClean="0"/>
                  <a:t>mensaje</a:t>
                </a:r>
                <a:r>
                  <a:rPr lang="en-US" dirty="0" smtClean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Manual: </a:t>
            </a:r>
            <a:r>
              <a:rPr lang="en-US" sz="2400" dirty="0" err="1" smtClean="0">
                <a:solidFill>
                  <a:schemeClr val="bg1"/>
                </a:solidFill>
              </a:rPr>
              <a:t>Movimiento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7449820" y="2870518"/>
            <a:ext cx="4323080" cy="2667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8481060" y="3445507"/>
            <a:ext cx="3291840" cy="97663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9177655" y="4709793"/>
            <a:ext cx="2595245" cy="156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2 servos SG90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12 V </a:t>
                </a:r>
                <a:r>
                  <a:rPr lang="en-US" dirty="0" err="1" smtClean="0"/>
                  <a:t>batería</a:t>
                </a:r>
                <a:r>
                  <a:rPr lang="en-US" dirty="0" smtClean="0"/>
                  <a:t> principal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convertidor</a:t>
                </a:r>
                <a:r>
                  <a:rPr lang="en-US" dirty="0" smtClean="0"/>
                  <a:t> buck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4,8-6 V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PWM </a:t>
                </a:r>
                <a:r>
                  <a:rPr lang="en-US" dirty="0" err="1" smtClean="0"/>
                  <a:t>por</a:t>
                </a:r>
                <a:r>
                  <a:rPr lang="en-US" dirty="0" smtClean="0"/>
                  <a:t> software con </a:t>
                </a:r>
                <a:r>
                  <a:rPr lang="en-US" dirty="0" err="1" smtClean="0"/>
                  <a:t>pigpio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err="1" smtClean="0"/>
                  <a:t>pubMQTT</a:t>
                </a:r>
                <a:r>
                  <a:rPr lang="en-US" dirty="0" smtClean="0"/>
                  <a:t>(n)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moverServoWeb</a:t>
                </a:r>
                <a:r>
                  <a:rPr lang="en-US" dirty="0" smtClean="0"/>
                  <a:t>(n)</a:t>
                </a:r>
              </a:p>
              <a:p>
                <a:pPr lvl="1"/>
                <a:r>
                  <a:rPr lang="en-US" dirty="0" err="1"/>
                  <a:t>pulsoActual</a:t>
                </a:r>
                <a:r>
                  <a:rPr lang="en-US" dirty="0"/>
                  <a:t> = </a:t>
                </a:r>
                <a:r>
                  <a:rPr lang="en-US" dirty="0" err="1"/>
                  <a:t>get_servo_pulsewidth</a:t>
                </a:r>
                <a:r>
                  <a:rPr lang="en-US" dirty="0" smtClean="0"/>
                  <a:t>()</a:t>
                </a:r>
              </a:p>
              <a:p>
                <a:pPr lvl="1"/>
                <a:r>
                  <a:rPr lang="en-US" dirty="0" smtClean="0"/>
                  <a:t>n == 1 o 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pulsoActualAA</a:t>
                </a:r>
                <a:r>
                  <a:rPr lang="en-US" dirty="0" smtClean="0"/>
                  <a:t>++/--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arriba</a:t>
                </a:r>
                <a:r>
                  <a:rPr lang="en-US" dirty="0" smtClean="0"/>
                  <a:t> o </a:t>
                </a:r>
                <a:r>
                  <a:rPr lang="en-US" dirty="0" err="1" smtClean="0"/>
                  <a:t>abajo</a:t>
                </a:r>
                <a:endParaRPr lang="en-US" dirty="0" smtClean="0"/>
              </a:p>
              <a:p>
                <a:pPr lvl="1"/>
                <a:r>
                  <a:rPr lang="en-US" dirty="0"/>
                  <a:t>n</a:t>
                </a:r>
                <a:r>
                  <a:rPr lang="en-US" dirty="0" smtClean="0"/>
                  <a:t> == 3 o 4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pulsoActualID</a:t>
                </a:r>
                <a:r>
                  <a:rPr lang="en-US" dirty="0" smtClean="0"/>
                  <a:t>++/--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izq</a:t>
                </a:r>
                <a:r>
                  <a:rPr lang="en-US" dirty="0" smtClean="0"/>
                  <a:t> o </a:t>
                </a:r>
                <a:r>
                  <a:rPr lang="en-US" dirty="0" err="1" smtClean="0"/>
                  <a:t>dcha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Teóricamente</a:t>
                </a:r>
                <a:r>
                  <a:rPr lang="en-US" dirty="0" smtClean="0"/>
                  <a:t> 500-2500 µs </a:t>
                </a:r>
                <a:r>
                  <a:rPr lang="en-US" dirty="0" err="1" smtClean="0"/>
                  <a:t>pero</a:t>
                </a:r>
                <a:r>
                  <a:rPr lang="en-US" dirty="0" smtClean="0"/>
                  <a:t> l</a:t>
                </a:r>
                <a:r>
                  <a:rPr lang="es-ES" dirty="0" smtClean="0"/>
                  <a:t>í</a:t>
                </a:r>
                <a:r>
                  <a:rPr lang="en-US" dirty="0" smtClean="0"/>
                  <a:t>mites </a:t>
                </a:r>
                <a:r>
                  <a:rPr lang="en-US" dirty="0" err="1" smtClean="0"/>
                  <a:t>averiguados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manualmente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moverServo</a:t>
                </a:r>
                <a:r>
                  <a:rPr lang="en-US" dirty="0" smtClean="0"/>
                  <a:t>() </a:t>
                </a:r>
                <a:r>
                  <a:rPr lang="en-US" dirty="0" err="1" smtClean="0"/>
                  <a:t>sólo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permite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set_servo_pulsewidth</a:t>
                </a:r>
                <a:r>
                  <a:rPr lang="en-US" dirty="0" smtClean="0"/>
                  <a:t>() entre </a:t>
                </a:r>
                <a:r>
                  <a:rPr lang="en-US" dirty="0" err="1" smtClean="0"/>
                  <a:t>los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respectivos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límites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Manual: </a:t>
            </a:r>
            <a:r>
              <a:rPr lang="en-US" sz="2400" dirty="0" err="1" smtClean="0">
                <a:solidFill>
                  <a:schemeClr val="bg1"/>
                </a:solidFill>
              </a:rPr>
              <a:t>Visión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8732520" y="2109787"/>
            <a:ext cx="2621280" cy="205422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8732520" y="4754403"/>
            <a:ext cx="2016760" cy="170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7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 smtClean="0"/>
                  <a:t>RPi</a:t>
                </a:r>
                <a:r>
                  <a:rPr lang="en-US" dirty="0" smtClean="0"/>
                  <a:t> 3B+ </a:t>
                </a:r>
                <a:r>
                  <a:rPr lang="en-US" dirty="0" err="1" smtClean="0"/>
                  <a:t>varias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patillas</a:t>
                </a:r>
                <a:r>
                  <a:rPr lang="en-US" dirty="0" smtClean="0"/>
                  <a:t> PWM </a:t>
                </a:r>
                <a:r>
                  <a:rPr lang="en-US" dirty="0" err="1" smtClean="0"/>
                  <a:t>pero</a:t>
                </a:r>
                <a:r>
                  <a:rPr lang="en-US" dirty="0" smtClean="0"/>
                  <a:t> s</a:t>
                </a:r>
                <a:r>
                  <a:rPr lang="es-ES" dirty="0" err="1" smtClean="0"/>
                  <a:t>ó</a:t>
                </a:r>
                <a:r>
                  <a:rPr lang="en-US" dirty="0" smtClean="0"/>
                  <a:t>lo 2 </a:t>
                </a:r>
                <a:r>
                  <a:rPr lang="en-US" dirty="0" err="1" smtClean="0"/>
                  <a:t>canales</a:t>
                </a:r>
                <a:r>
                  <a:rPr lang="en-US" dirty="0" smtClean="0"/>
                  <a:t> y servo </a:t>
                </a:r>
                <a:r>
                  <a:rPr lang="en-US" dirty="0" err="1" smtClean="0"/>
                  <a:t>jaula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parte B!</a:t>
                </a:r>
              </a:p>
              <a:p>
                <a:r>
                  <a:rPr lang="en-US" dirty="0" err="1" smtClean="0"/>
                  <a:t>Además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librería</a:t>
                </a:r>
                <a:r>
                  <a:rPr lang="en-US" dirty="0" smtClean="0"/>
                  <a:t> GPIO + </a:t>
                </a:r>
                <a:r>
                  <a:rPr lang="en-US" dirty="0" err="1" smtClean="0"/>
                  <a:t>condensador</a:t>
                </a:r>
                <a:r>
                  <a:rPr lang="en-US" dirty="0" smtClean="0"/>
                  <a:t> era </a:t>
                </a:r>
                <a:r>
                  <a:rPr lang="en-US" dirty="0" err="1" smtClean="0"/>
                  <a:t>inestable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movimiento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entrecortado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vibraciones</a:t>
                </a:r>
                <a:r>
                  <a:rPr lang="en-US" dirty="0" smtClean="0"/>
                  <a:t>)</a:t>
                </a:r>
              </a:p>
              <a:p>
                <a:endParaRPr lang="en-US" dirty="0" smtClean="0"/>
              </a:p>
              <a:p>
                <a:r>
                  <a:rPr lang="en-US" dirty="0" err="1" smtClean="0"/>
                  <a:t>Pigpio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establece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mapa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memoria</a:t>
                </a:r>
                <a:r>
                  <a:rPr lang="en-US" dirty="0" smtClean="0"/>
                  <a:t> GPIO via DMA </a:t>
                </a:r>
                <a:r>
                  <a:rPr lang="en-US" dirty="0" err="1" smtClean="0"/>
                  <a:t>directamente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controlador</a:t>
                </a:r>
                <a:r>
                  <a:rPr lang="en-US" dirty="0" smtClean="0"/>
                  <a:t> PWM sin </a:t>
                </a:r>
                <a:r>
                  <a:rPr lang="en-US" dirty="0" err="1" smtClean="0"/>
                  <a:t>utilizar</a:t>
                </a:r>
                <a:r>
                  <a:rPr lang="en-US" dirty="0" smtClean="0"/>
                  <a:t> la CPU</a:t>
                </a:r>
              </a:p>
              <a:p>
                <a:pPr lvl="1"/>
                <a:r>
                  <a:rPr lang="en-US" dirty="0" smtClean="0"/>
                  <a:t>41 </a:t>
                </a:r>
                <a:r>
                  <a:rPr lang="en-US" dirty="0" err="1" smtClean="0"/>
                  <a:t>registros</a:t>
                </a:r>
                <a:r>
                  <a:rPr lang="en-US" dirty="0" smtClean="0"/>
                  <a:t> GPIO</a:t>
                </a:r>
              </a:p>
              <a:p>
                <a:pPr lvl="1"/>
                <a:r>
                  <a:rPr lang="en-US" dirty="0" err="1" smtClean="0"/>
                  <a:t>Registro</a:t>
                </a:r>
                <a:r>
                  <a:rPr lang="en-US" dirty="0" smtClean="0"/>
                  <a:t> GPSET0 escribe </a:t>
                </a:r>
                <a:r>
                  <a:rPr lang="en-US" dirty="0" err="1" smtClean="0"/>
                  <a:t>nivel</a:t>
                </a:r>
                <a:r>
                  <a:rPr lang="en-US" dirty="0" smtClean="0"/>
                  <a:t> a la </a:t>
                </a:r>
                <a:r>
                  <a:rPr lang="en-US" dirty="0" err="1" smtClean="0"/>
                  <a:t>patilla</a:t>
                </a:r>
                <a:r>
                  <a:rPr lang="en-US" dirty="0" smtClean="0"/>
                  <a:t>, GPLEV0 lee </a:t>
                </a:r>
                <a:r>
                  <a:rPr lang="en-US" dirty="0" err="1" smtClean="0"/>
                  <a:t>su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nivel</a:t>
                </a:r>
                <a:r>
                  <a:rPr lang="en-US" dirty="0" smtClean="0"/>
                  <a:t> actual</a:t>
                </a:r>
              </a:p>
              <a:p>
                <a:r>
                  <a:rPr lang="en-US" dirty="0" smtClean="0"/>
                  <a:t>DMA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BCM2835</a:t>
                </a:r>
              </a:p>
              <a:p>
                <a:pPr lvl="1"/>
                <a:r>
                  <a:rPr lang="en-US" dirty="0" err="1" smtClean="0"/>
                  <a:t>Bloques</a:t>
                </a:r>
                <a:r>
                  <a:rPr lang="en-US" dirty="0" smtClean="0"/>
                  <a:t> de control: 8 palabras de 32 bits</a:t>
                </a:r>
              </a:p>
              <a:p>
                <a:pPr lvl="1"/>
                <a:r>
                  <a:rPr lang="en-US" dirty="0" err="1" smtClean="0"/>
                  <a:t>Lista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enlazada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bloques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secuencia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instrucciones</a:t>
                </a:r>
                <a:r>
                  <a:rPr lang="en-US" dirty="0" smtClean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Manual: PWM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261574" y="5133036"/>
            <a:ext cx="1607417" cy="147413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9678510" y="4376909"/>
            <a:ext cx="1390015" cy="13970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8555035" y="4376909"/>
            <a:ext cx="789305" cy="139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 smtClean="0"/>
                  <a:t>set_servo_pulsewidth</a:t>
                </a:r>
                <a:r>
                  <a:rPr lang="en-US" dirty="0" smtClean="0"/>
                  <a:t>()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Python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gpioServo</a:t>
                </a:r>
                <a:r>
                  <a:rPr lang="en-US" dirty="0" smtClean="0"/>
                  <a:t>()</a:t>
                </a:r>
              </a:p>
              <a:p>
                <a:r>
                  <a:rPr lang="en-US" dirty="0" err="1" smtClean="0"/>
                  <a:t>gpioInfo</a:t>
                </a:r>
                <a:r>
                  <a:rPr lang="en-US" dirty="0" smtClean="0"/>
                  <a:t>[</a:t>
                </a:r>
                <a:r>
                  <a:rPr lang="en-US" dirty="0" err="1" smtClean="0"/>
                  <a:t>patilla</a:t>
                </a:r>
                <a:r>
                  <a:rPr lang="en-US" dirty="0" smtClean="0"/>
                  <a:t>]: </a:t>
                </a:r>
                <a:r>
                  <a:rPr lang="en-US" dirty="0" err="1" smtClean="0"/>
                  <a:t>modo</a:t>
                </a:r>
                <a:r>
                  <a:rPr lang="en-US" dirty="0" smtClean="0"/>
                  <a:t> de la </a:t>
                </a:r>
                <a:r>
                  <a:rPr lang="en-US" dirty="0" err="1" smtClean="0"/>
                  <a:t>patilla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anchura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pulso</a:t>
                </a:r>
                <a:r>
                  <a:rPr lang="en-US" dirty="0" smtClean="0"/>
                  <a:t> actual, </a:t>
                </a:r>
                <a:r>
                  <a:rPr lang="en-US" dirty="0" err="1" smtClean="0"/>
                  <a:t>rango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pulsos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err="1" smtClean="0"/>
                  <a:t>myGpioSetMode</a:t>
                </a:r>
                <a:endParaRPr lang="en-US" dirty="0" smtClean="0"/>
              </a:p>
              <a:p>
                <a:pPr lvl="1"/>
                <a:r>
                  <a:rPr lang="es-ES" dirty="0" err="1"/>
                  <a:t>reg</a:t>
                </a:r>
                <a:r>
                  <a:rPr lang="es-ES" dirty="0"/>
                  <a:t> = </a:t>
                </a:r>
                <a:r>
                  <a:rPr lang="es-ES" dirty="0" err="1"/>
                  <a:t>gpio</a:t>
                </a:r>
                <a:r>
                  <a:rPr lang="es-ES" dirty="0"/>
                  <a:t>/10 </a:t>
                </a:r>
                <a:r>
                  <a:rPr lang="es-ES" dirty="0" smtClean="0"/>
                  <a:t>= 19/10 </a:t>
                </a:r>
                <a:r>
                  <a:rPr lang="es-ES" dirty="0"/>
                  <a:t>= </a:t>
                </a:r>
                <a:r>
                  <a:rPr lang="es-ES" dirty="0" smtClean="0"/>
                  <a:t>1,9</a:t>
                </a:r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s-ES" dirty="0" smtClean="0"/>
                  <a:t>registro 1</a:t>
                </a:r>
              </a:p>
              <a:p>
                <a:pPr lvl="1"/>
                <a:r>
                  <a:rPr lang="es-ES" dirty="0" err="1" smtClean="0"/>
                  <a:t>shift</a:t>
                </a:r>
                <a:r>
                  <a:rPr lang="es-ES" dirty="0" smtClean="0"/>
                  <a:t> </a:t>
                </a:r>
                <a:r>
                  <a:rPr lang="es-ES" dirty="0"/>
                  <a:t>= (gpio%10)*3 = (19%10)*3 = 9*3 = </a:t>
                </a:r>
                <a:r>
                  <a:rPr lang="es-ES" dirty="0" smtClean="0"/>
                  <a:t>27</a:t>
                </a:r>
              </a:p>
              <a:p>
                <a:pPr lvl="1"/>
                <a:r>
                  <a:rPr lang="en-US" dirty="0" smtClean="0"/>
                  <a:t>&amp; y |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err="1" smtClean="0"/>
                  <a:t>myGpioSetServo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P</a:t>
                </a:r>
                <a:r>
                  <a:rPr lang="es-ES" dirty="0" smtClean="0"/>
                  <a:t>á</a:t>
                </a:r>
                <a:r>
                  <a:rPr lang="en-US" dirty="0" err="1" smtClean="0"/>
                  <a:t>ginas</a:t>
                </a:r>
                <a:r>
                  <a:rPr lang="en-US" dirty="0" smtClean="0"/>
                  <a:t> (4096 bytes) y slots</a:t>
                </a:r>
              </a:p>
              <a:p>
                <a:pPr lvl="1"/>
                <a:r>
                  <a:rPr lang="en-US" dirty="0" smtClean="0"/>
                  <a:t>ON primer slot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OFF slot </a:t>
                </a:r>
                <a:r>
                  <a:rPr lang="en-US" dirty="0" err="1" smtClean="0"/>
                  <a:t>estrat</a:t>
                </a:r>
                <a:r>
                  <a:rPr lang="es-ES" dirty="0" smtClean="0"/>
                  <a:t>é</a:t>
                </a:r>
                <a:r>
                  <a:rPr lang="en-US" dirty="0" err="1" smtClean="0"/>
                  <a:t>gicamente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elegido</a:t>
                </a:r>
                <a:r>
                  <a:rPr lang="en-US" dirty="0" smtClean="0"/>
                  <a:t> a </a:t>
                </a:r>
                <a:r>
                  <a:rPr lang="en-US" dirty="0" err="1" smtClean="0"/>
                  <a:t>cierta</a:t>
                </a:r>
                <a:r>
                  <a:rPr lang="en-US" dirty="0" smtClean="0"/>
                  <a:t> ‘</a:t>
                </a:r>
                <a:r>
                  <a:rPr lang="en-US" dirty="0" err="1" smtClean="0"/>
                  <a:t>distancia</a:t>
                </a:r>
                <a:r>
                  <a:rPr lang="en-US" dirty="0" smtClean="0"/>
                  <a:t>’ </a:t>
                </a:r>
                <a:r>
                  <a:rPr lang="en-US" dirty="0" err="1" smtClean="0"/>
                  <a:t>seg</a:t>
                </a:r>
                <a:r>
                  <a:rPr lang="es-ES" dirty="0" smtClean="0"/>
                  <a:t>ú</a:t>
                </a:r>
                <a:r>
                  <a:rPr lang="en-US" dirty="0" smtClean="0"/>
                  <a:t>n </a:t>
                </a:r>
                <a:r>
                  <a:rPr lang="en-US" dirty="0" err="1" smtClean="0"/>
                  <a:t>pulso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FIFO del PWM </a:t>
                </a:r>
                <a:r>
                  <a:rPr lang="en-US" dirty="0" err="1" smtClean="0"/>
                  <a:t>acepta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nuevas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instrucciones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seg</a:t>
                </a:r>
                <a:r>
                  <a:rPr lang="es-ES" dirty="0" err="1" smtClean="0"/>
                  <a:t>ún</a:t>
                </a:r>
                <a:r>
                  <a:rPr lang="es-ES" dirty="0" smtClean="0"/>
                  <a:t> las va ejecutando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retardo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específico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Manual: PWM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9055099" y="5784215"/>
            <a:ext cx="1557020" cy="93408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8328660" y="2005646"/>
            <a:ext cx="1639570" cy="74612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8328660" y="2817492"/>
            <a:ext cx="1628775" cy="6921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7"/>
          <a:stretch>
            <a:fillRect/>
          </a:stretch>
        </p:blipFill>
        <p:spPr>
          <a:xfrm>
            <a:off x="107951" y="5588000"/>
            <a:ext cx="958849" cy="113030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8"/>
          <a:stretch>
            <a:fillRect/>
          </a:stretch>
        </p:blipFill>
        <p:spPr>
          <a:xfrm>
            <a:off x="10218419" y="2005646"/>
            <a:ext cx="1363345" cy="204978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9"/>
          <a:stretch>
            <a:fillRect/>
          </a:stretch>
        </p:blipFill>
        <p:spPr>
          <a:xfrm>
            <a:off x="5511800" y="3420742"/>
            <a:ext cx="1688465" cy="659765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10"/>
          <a:stretch>
            <a:fillRect/>
          </a:stretch>
        </p:blipFill>
        <p:spPr>
          <a:xfrm>
            <a:off x="3066415" y="4562157"/>
            <a:ext cx="1080770" cy="578485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11"/>
          <a:stretch>
            <a:fillRect/>
          </a:stretch>
        </p:blipFill>
        <p:spPr>
          <a:xfrm>
            <a:off x="4147185" y="4562157"/>
            <a:ext cx="1364615" cy="276543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12"/>
          <a:stretch>
            <a:fillRect/>
          </a:stretch>
        </p:blipFill>
        <p:spPr>
          <a:xfrm>
            <a:off x="6325869" y="4562157"/>
            <a:ext cx="1139190" cy="490855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13"/>
          <a:stretch>
            <a:fillRect/>
          </a:stretch>
        </p:blipFill>
        <p:spPr>
          <a:xfrm>
            <a:off x="7406322" y="4562157"/>
            <a:ext cx="1437005" cy="329565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14"/>
          <a:stretch>
            <a:fillRect/>
          </a:stretch>
        </p:blipFill>
        <p:spPr>
          <a:xfrm>
            <a:off x="8877935" y="4556438"/>
            <a:ext cx="1090295" cy="53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 smtClean="0"/>
                  <a:t>Demasiado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grande</a:t>
                </a:r>
                <a:r>
                  <a:rPr lang="en-US" dirty="0" smtClean="0"/>
                  <a:t> y </a:t>
                </a:r>
                <a:r>
                  <a:rPr lang="en-US" dirty="0" err="1" smtClean="0"/>
                  <a:t>constante</a:t>
                </a:r>
                <a:r>
                  <a:rPr lang="en-US" dirty="0" smtClean="0"/>
                  <a:t> para MQTT</a:t>
                </a:r>
              </a:p>
              <a:p>
                <a:endParaRPr lang="en-US" dirty="0" smtClean="0"/>
              </a:p>
              <a:p>
                <a:r>
                  <a:rPr lang="en-US" dirty="0" err="1" smtClean="0"/>
                  <a:t>mjpg</a:t>
                </a:r>
                <a:r>
                  <a:rPr lang="en-US" dirty="0" smtClean="0"/>
                  <a:t>-streamer: con IP y Puerto de </a:t>
                </a:r>
                <a:r>
                  <a:rPr lang="en-US" dirty="0" err="1" smtClean="0"/>
                  <a:t>PiB</a:t>
                </a:r>
                <a:r>
                  <a:rPr lang="en-US" dirty="0" smtClean="0"/>
                  <a:t> se </a:t>
                </a:r>
                <a:r>
                  <a:rPr lang="en-US" dirty="0" err="1" smtClean="0"/>
                  <a:t>ve</a:t>
                </a:r>
                <a:r>
                  <a:rPr lang="en-US" dirty="0" smtClean="0"/>
                  <a:t> a </a:t>
                </a:r>
                <a:r>
                  <a:rPr lang="en-US" dirty="0" err="1" smtClean="0"/>
                  <a:t>tiempo</a:t>
                </a:r>
                <a:r>
                  <a:rPr lang="en-US" dirty="0" smtClean="0"/>
                  <a:t> real</a:t>
                </a:r>
              </a:p>
              <a:p>
                <a:r>
                  <a:rPr lang="en-US" dirty="0" err="1" smtClean="0"/>
                  <a:t>Modo</a:t>
                </a:r>
                <a:r>
                  <a:rPr lang="en-US" dirty="0" smtClean="0"/>
                  <a:t> manual?</a:t>
                </a:r>
              </a:p>
              <a:p>
                <a:pPr lvl="1"/>
                <a:r>
                  <a:rPr lang="en-US" dirty="0" err="1" smtClean="0"/>
                  <a:t>mostrarVideo</a:t>
                </a:r>
                <a:r>
                  <a:rPr lang="en-US" dirty="0" smtClean="0"/>
                  <a:t>()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start.sh</a:t>
                </a:r>
              </a:p>
              <a:p>
                <a:r>
                  <a:rPr lang="en-US" dirty="0" err="1" smtClean="0"/>
                  <a:t>Detectar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cambio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modo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Aut</a:t>
                </a:r>
                <a:r>
                  <a:rPr lang="es-ES" dirty="0" err="1" smtClean="0"/>
                  <a:t>ó</a:t>
                </a:r>
                <a:r>
                  <a:rPr lang="en-US" dirty="0" err="1" smtClean="0"/>
                  <a:t>nomo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tomar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fotos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/>
                  <a:t> </a:t>
                </a:r>
                <a:r>
                  <a:rPr lang="en-US" dirty="0" err="1" smtClean="0"/>
                  <a:t>hilo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Sondeo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Manual: </a:t>
                </a:r>
                <a:r>
                  <a:rPr lang="en-US" dirty="0" err="1" smtClean="0"/>
                  <a:t>mostrar</a:t>
                </a:r>
                <a:r>
                  <a:rPr lang="en-US" dirty="0" smtClean="0"/>
                  <a:t> video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hilo</a:t>
                </a:r>
                <a:r>
                  <a:rPr lang="en-US" dirty="0" smtClean="0"/>
                  <a:t> Video</a:t>
                </a:r>
              </a:p>
              <a:p>
                <a:pPr lvl="1"/>
                <a:r>
                  <a:rPr lang="en-US" dirty="0" err="1" smtClean="0"/>
                  <a:t>Grupo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procesos</a:t>
                </a:r>
                <a:r>
                  <a:rPr lang="en-US" dirty="0" smtClean="0"/>
                  <a:t> = </a:t>
                </a:r>
                <a:r>
                  <a:rPr lang="en-US" dirty="0" err="1" smtClean="0"/>
                  <a:t>os.getpgid</a:t>
                </a:r>
                <a:r>
                  <a:rPr lang="en-US" dirty="0" smtClean="0"/>
                  <a:t>()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os.killpg</a:t>
                </a:r>
                <a:r>
                  <a:rPr lang="en-US" dirty="0" smtClean="0"/>
                  <a:t>(SIGTERM)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Manual: </a:t>
            </a:r>
            <a:r>
              <a:rPr lang="en-US" sz="2400" dirty="0" err="1" smtClean="0">
                <a:solidFill>
                  <a:schemeClr val="bg1"/>
                </a:solidFill>
              </a:rPr>
              <a:t>Vídeo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825932" y="4270374"/>
            <a:ext cx="3397568" cy="9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4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559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Adquisici</a:t>
            </a:r>
            <a:r>
              <a:rPr lang="es-ES" dirty="0" err="1" smtClean="0"/>
              <a:t>ón</a:t>
            </a:r>
            <a:r>
              <a:rPr lang="es-ES" dirty="0" smtClean="0"/>
              <a:t> de fotos</a:t>
            </a:r>
            <a:r>
              <a:rPr lang="en-US" dirty="0" smtClean="0"/>
              <a:t> y </a:t>
            </a:r>
            <a:r>
              <a:rPr lang="en-US" dirty="0" err="1" smtClean="0"/>
              <a:t>visualizaci</a:t>
            </a:r>
            <a:r>
              <a:rPr lang="es-ES" dirty="0" err="1" smtClean="0"/>
              <a:t>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457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Resultados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 smtClean="0"/>
                  <a:t>girarCentroIzq</a:t>
                </a:r>
                <a:r>
                  <a:rPr lang="en-US" dirty="0" smtClean="0"/>
                  <a:t>()</a:t>
                </a:r>
                <a:r>
                  <a:rPr lang="es-ES" dirty="0" smtClean="0"/>
                  <a:t>: </a:t>
                </a:r>
                <a:r>
                  <a:rPr lang="es-ES" dirty="0" err="1" smtClean="0"/>
                  <a:t>moverServo</a:t>
                </a:r>
                <a:r>
                  <a:rPr lang="es-ES" dirty="0" smtClean="0"/>
                  <a:t>(‘</a:t>
                </a:r>
                <a:r>
                  <a:rPr lang="es-ES" dirty="0" err="1" smtClean="0"/>
                  <a:t>IimiteIzq</a:t>
                </a:r>
                <a:r>
                  <a:rPr lang="es-ES" dirty="0" smtClean="0"/>
                  <a:t>’)</a:t>
                </a:r>
              </a:p>
              <a:p>
                <a:endParaRPr lang="es-ES" dirty="0" smtClean="0"/>
              </a:p>
              <a:p>
                <a:r>
                  <a:rPr lang="en-US" dirty="0" err="1" smtClean="0"/>
                  <a:t>tomarFoto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lado</a:t>
                </a:r>
                <a:r>
                  <a:rPr lang="en-US" dirty="0" smtClean="0"/>
                  <a:t>=‘I’)</a:t>
                </a:r>
              </a:p>
              <a:p>
                <a:pPr lvl="1"/>
                <a:r>
                  <a:rPr lang="en-US" dirty="0" err="1" smtClean="0"/>
                  <a:t>pygame.get_image</a:t>
                </a:r>
                <a:r>
                  <a:rPr lang="en-US" dirty="0" smtClean="0"/>
                  <a:t>()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RGB 24 bits</a:t>
                </a:r>
              </a:p>
              <a:p>
                <a:pPr lvl="1"/>
                <a:r>
                  <a:rPr lang="en-US" dirty="0"/>
                  <a:t>s</a:t>
                </a:r>
                <a:r>
                  <a:rPr lang="en-US" dirty="0" smtClean="0"/>
                  <a:t>ave()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nombreFoto</a:t>
                </a:r>
                <a:r>
                  <a:rPr lang="en-US" dirty="0" smtClean="0"/>
                  <a:t> = </a:t>
                </a:r>
                <a:r>
                  <a:rPr lang="en-US" dirty="0" err="1" smtClean="0"/>
                  <a:t>tiempo</a:t>
                </a:r>
                <a:r>
                  <a:rPr lang="en-US" dirty="0" smtClean="0"/>
                  <a:t> + </a:t>
                </a:r>
                <a:r>
                  <a:rPr lang="en-US" dirty="0" err="1" smtClean="0"/>
                  <a:t>lado</a:t>
                </a:r>
                <a:r>
                  <a:rPr lang="en-US" dirty="0" smtClean="0"/>
                  <a:t> + .bmp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err="1" smtClean="0"/>
                  <a:t>subprocess.check_output</a:t>
                </a:r>
                <a:r>
                  <a:rPr lang="en-US" dirty="0" smtClean="0"/>
                  <a:t>(./</a:t>
                </a:r>
                <a:r>
                  <a:rPr lang="en-US" dirty="0" err="1" smtClean="0"/>
                  <a:t>fotos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nombreFoto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err="1"/>
                  <a:t>f</a:t>
                </a:r>
                <a:r>
                  <a:rPr lang="en-US" dirty="0" err="1" smtClean="0"/>
                  <a:t>otos.c</a:t>
                </a:r>
                <a:r>
                  <a:rPr lang="en-US" dirty="0" smtClean="0"/>
                  <a:t> </a:t>
                </a:r>
              </a:p>
              <a:p>
                <a:pPr lvl="2"/>
                <a:r>
                  <a:rPr lang="en-US" dirty="0" smtClean="0"/>
                  <a:t>Lee </a:t>
                </a:r>
                <a:r>
                  <a:rPr lang="en-US" dirty="0" err="1" smtClean="0"/>
                  <a:t>encabezamientos</a:t>
                </a:r>
                <a:endParaRPr lang="en-US" dirty="0" smtClean="0"/>
              </a:p>
              <a:p>
                <a:pPr lvl="2"/>
                <a:r>
                  <a:rPr lang="en-US" dirty="0" err="1" smtClean="0"/>
                  <a:t>Bucles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recorren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filas</a:t>
                </a:r>
                <a:r>
                  <a:rPr lang="en-US" dirty="0" smtClean="0"/>
                  <a:t> y p</a:t>
                </a:r>
                <a:r>
                  <a:rPr lang="es-ES" dirty="0" err="1" smtClean="0"/>
                  <a:t>ixel</a:t>
                </a:r>
                <a:r>
                  <a:rPr lang="en-US" dirty="0" smtClean="0"/>
                  <a:t>s </a:t>
                </a:r>
                <a:r>
                  <a:rPr lang="en-US" dirty="0" err="1" smtClean="0"/>
                  <a:t>cargando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grupos</a:t>
                </a:r>
                <a:r>
                  <a:rPr lang="en-US" dirty="0" smtClean="0"/>
                  <a:t> de 3 bytes (RGB)</a:t>
                </a:r>
              </a:p>
              <a:p>
                <a:pPr lvl="3"/>
                <a:r>
                  <a:rPr lang="en-US" dirty="0" smtClean="0"/>
                  <a:t>VARI = (G-R)/(G+R+B)</a:t>
                </a:r>
              </a:p>
              <a:p>
                <a:pPr lvl="3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Fotos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5827386" y="1948108"/>
            <a:ext cx="2371090" cy="18542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8366760" y="2011786"/>
            <a:ext cx="1951990" cy="12954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6"/>
          <a:srcRect t="581" b="662"/>
          <a:stretch/>
        </p:blipFill>
        <p:spPr bwMode="auto">
          <a:xfrm>
            <a:off x="8947145" y="3712156"/>
            <a:ext cx="2496185" cy="2697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0613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Resultados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realidad</a:t>
                </a:r>
                <a:r>
                  <a:rPr lang="en-US" dirty="0" smtClean="0"/>
                  <a:t> NIR &gt; RGB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Si VARI &gt; l</a:t>
                </a:r>
                <a:r>
                  <a:rPr lang="es-ES" dirty="0" smtClean="0"/>
                  <a:t>í</a:t>
                </a:r>
                <a:r>
                  <a:rPr lang="en-US" dirty="0" smtClean="0"/>
                  <a:t>mite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buen</a:t>
                </a:r>
                <a:r>
                  <a:rPr lang="en-US" dirty="0" smtClean="0"/>
                  <a:t> pixel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…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porcentaje</a:t>
                </a:r>
                <a:r>
                  <a:rPr lang="en-US" dirty="0" smtClean="0"/>
                  <a:t> pixels </a:t>
                </a:r>
                <a:r>
                  <a:rPr lang="en-US" dirty="0" err="1" smtClean="0"/>
                  <a:t>buenos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Mejor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calibración</a:t>
                </a:r>
                <a:r>
                  <a:rPr lang="en-US" dirty="0" smtClean="0"/>
                  <a:t>: para </a:t>
                </a:r>
                <a:r>
                  <a:rPr lang="en-US" dirty="0" err="1" smtClean="0"/>
                  <a:t>cada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cultivo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etapa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crecimiento</a:t>
                </a:r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err="1" smtClean="0"/>
                  <a:t>Continuar</a:t>
                </a:r>
                <a:r>
                  <a:rPr lang="en-US" dirty="0" smtClean="0"/>
                  <a:t> para </a:t>
                </a:r>
                <a:r>
                  <a:rPr lang="en-US" dirty="0" err="1" smtClean="0"/>
                  <a:t>lado</a:t>
                </a:r>
                <a:r>
                  <a:rPr lang="en-US" dirty="0" smtClean="0"/>
                  <a:t> ‘D’</a:t>
                </a:r>
              </a:p>
              <a:p>
                <a:endParaRPr lang="en-US" dirty="0" smtClean="0"/>
              </a:p>
              <a:p>
                <a:r>
                  <a:rPr lang="en-US" dirty="0" err="1" smtClean="0"/>
                  <a:t>resultadosSondeo.update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resultadosFotos</a:t>
                </a:r>
                <a:r>
                  <a:rPr lang="en-US" dirty="0" smtClean="0"/>
                  <a:t>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publicar</a:t>
                </a:r>
                <a:r>
                  <a:rPr lang="en-US" dirty="0" smtClean="0"/>
                  <a:t> a RS/</a:t>
                </a:r>
                <a:r>
                  <a:rPr lang="en-US" dirty="0" err="1" smtClean="0"/>
                  <a:t>resultados</a:t>
                </a:r>
                <a:r>
                  <a:rPr lang="en-US" dirty="0" smtClean="0"/>
                  <a:t>/</a:t>
                </a:r>
                <a:r>
                  <a:rPr lang="en-US" dirty="0" err="1" smtClean="0"/>
                  <a:t>medidas</a:t>
                </a:r>
                <a:r>
                  <a:rPr lang="en-US" dirty="0" smtClean="0"/>
                  <a:t> y RS/</a:t>
                </a:r>
                <a:r>
                  <a:rPr lang="en-US" dirty="0" err="1" smtClean="0"/>
                  <a:t>resultados</a:t>
                </a:r>
                <a:r>
                  <a:rPr lang="en-US" dirty="0" smtClean="0"/>
                  <a:t>/</a:t>
                </a:r>
                <a:r>
                  <a:rPr lang="en-US" dirty="0" err="1" smtClean="0"/>
                  <a:t>fotos</a:t>
                </a:r>
                <a:endParaRPr lang="en-US" dirty="0" smtClean="0"/>
              </a:p>
              <a:p>
                <a:pPr lvl="3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Fotos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7127875" y="4183658"/>
            <a:ext cx="2371090" cy="1854200"/>
          </a:xfrm>
          <a:prstGeom prst="rect">
            <a:avLst/>
          </a:prstGeom>
        </p:spPr>
      </p:pic>
      <p:pic>
        <p:nvPicPr>
          <p:cNvPr id="8" name="Picture 2" descr="https://www.gardeningknowhow.com/wp-content/uploads/2015/06/corkscrew-haze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751" y="3862228"/>
            <a:ext cx="1645920" cy="9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agfax.com/wp-content/uploads/corn_late_season_nitrogen_deficiency_university_of_minnesot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25" y="3862238"/>
            <a:ext cx="1645920" cy="9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easyponic.com/wp-content/uploads/2016/03/leaves-water-drops-767x34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420" y="3862229"/>
            <a:ext cx="1645920" cy="9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95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Resultados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222875"/>
          </a:xfrm>
        </p:spPr>
        <p:txBody>
          <a:bodyPr>
            <a:normAutofit/>
          </a:bodyPr>
          <a:lstStyle/>
          <a:p>
            <a:r>
              <a:rPr lang="en-US" dirty="0" smtClean="0"/>
              <a:t>Sub MQTT</a:t>
            </a:r>
            <a:endParaRPr lang="en-US" dirty="0"/>
          </a:p>
          <a:p>
            <a:pPr lvl="1"/>
            <a:r>
              <a:rPr lang="en-US" dirty="0" err="1" smtClean="0"/>
              <a:t>json.loads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esultados</a:t>
            </a:r>
            <a:r>
              <a:rPr lang="en-US" dirty="0" smtClean="0"/>
              <a:t>[‘</a:t>
            </a:r>
            <a:r>
              <a:rPr lang="en-US" dirty="0" err="1" smtClean="0"/>
              <a:t>coordObj</a:t>
            </a:r>
            <a:r>
              <a:rPr lang="en-US" dirty="0" smtClean="0"/>
              <a:t>’], </a:t>
            </a:r>
            <a:r>
              <a:rPr lang="en-US" dirty="0" err="1" smtClean="0"/>
              <a:t>resultados</a:t>
            </a:r>
            <a:r>
              <a:rPr lang="en-US" dirty="0" smtClean="0"/>
              <a:t>[‘temp’], </a:t>
            </a:r>
            <a:r>
              <a:rPr lang="en-US" dirty="0" err="1" smtClean="0"/>
              <a:t>resultados</a:t>
            </a:r>
            <a:r>
              <a:rPr lang="en-US" dirty="0" smtClean="0"/>
              <a:t>[‘hum’], etc.</a:t>
            </a:r>
            <a:endParaRPr lang="en-US" dirty="0"/>
          </a:p>
          <a:p>
            <a:pPr lvl="1"/>
            <a:r>
              <a:rPr lang="en-US" dirty="0" smtClean="0"/>
              <a:t>INSERT</a:t>
            </a:r>
          </a:p>
          <a:p>
            <a:r>
              <a:rPr lang="en-US" dirty="0" smtClean="0"/>
              <a:t>/</a:t>
            </a:r>
            <a:r>
              <a:rPr lang="en-US" dirty="0" err="1" smtClean="0"/>
              <a:t>verParcela</a:t>
            </a:r>
            <a:endParaRPr lang="en-US" dirty="0" smtClean="0"/>
          </a:p>
          <a:p>
            <a:pPr lvl="1"/>
            <a:r>
              <a:rPr lang="en-US" dirty="0" smtClean="0"/>
              <a:t>SELECT</a:t>
            </a:r>
          </a:p>
          <a:p>
            <a:pPr lvl="1"/>
            <a:r>
              <a:rPr lang="en-US" dirty="0" smtClean="0"/>
              <a:t>verParcela.html</a:t>
            </a:r>
          </a:p>
          <a:p>
            <a:r>
              <a:rPr lang="en-US" dirty="0" smtClean="0"/>
              <a:t>Mayor o </a:t>
            </a:r>
            <a:r>
              <a:rPr lang="en-US" dirty="0" err="1" smtClean="0"/>
              <a:t>menor</a:t>
            </a:r>
            <a:r>
              <a:rPr lang="en-US" dirty="0" smtClean="0"/>
              <a:t> </a:t>
            </a:r>
            <a:r>
              <a:rPr lang="en-US" dirty="0" err="1" smtClean="0"/>
              <a:t>intensidad</a:t>
            </a:r>
            <a:r>
              <a:rPr lang="en-US" dirty="0" smtClean="0"/>
              <a:t> de </a:t>
            </a:r>
            <a:r>
              <a:rPr lang="en-US" dirty="0" err="1" smtClean="0"/>
              <a:t>puntos</a:t>
            </a:r>
            <a:endParaRPr lang="en-US" dirty="0" smtClean="0"/>
          </a:p>
          <a:p>
            <a:pPr lvl="1"/>
            <a:r>
              <a:rPr lang="en-US" dirty="0" smtClean="0"/>
              <a:t>3 </a:t>
            </a:r>
            <a:r>
              <a:rPr lang="en-US" dirty="0" err="1" smtClean="0"/>
              <a:t>capas</a:t>
            </a:r>
            <a:endParaRPr lang="en-US" dirty="0" smtClean="0"/>
          </a:p>
          <a:p>
            <a:pPr lvl="1"/>
            <a:r>
              <a:rPr lang="en-US" dirty="0" err="1" smtClean="0"/>
              <a:t>Distribuir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seg</a:t>
            </a:r>
            <a:r>
              <a:rPr lang="es-ES" dirty="0" smtClean="0"/>
              <a:t>ú</a:t>
            </a:r>
            <a:r>
              <a:rPr lang="en-US" dirty="0" smtClean="0"/>
              <a:t>n valor </a:t>
            </a:r>
          </a:p>
          <a:p>
            <a:r>
              <a:rPr lang="en-US" dirty="0" err="1" smtClean="0"/>
              <a:t>Casilla</a:t>
            </a:r>
            <a:r>
              <a:rPr lang="en-US" dirty="0" smtClean="0"/>
              <a:t> </a:t>
            </a:r>
            <a:r>
              <a:rPr lang="en-US" dirty="0" err="1" smtClean="0"/>
              <a:t>alterna</a:t>
            </a:r>
            <a:r>
              <a:rPr lang="en-US" dirty="0" smtClean="0"/>
              <a:t> entre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resultado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Web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260975" y="4544954"/>
            <a:ext cx="1551305" cy="155448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012305" y="4544954"/>
            <a:ext cx="1659890" cy="155448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8872220" y="4453514"/>
            <a:ext cx="2057400" cy="164592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8239760" y="2040702"/>
            <a:ext cx="2689860" cy="210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0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Detecci</a:t>
            </a:r>
            <a:r>
              <a:rPr lang="es-ES" dirty="0" err="1" smtClean="0"/>
              <a:t>ón</a:t>
            </a:r>
            <a:r>
              <a:rPr lang="es-ES" dirty="0" smtClean="0"/>
              <a:t> de emergencias y conexión/desconexión de la batería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929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Interruptor 3 posiciones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pared o batería</a:t>
                </a:r>
              </a:p>
              <a:p>
                <a:r>
                  <a:rPr lang="es-ES" dirty="0" smtClean="0"/>
                  <a:t>Relé</a:t>
                </a:r>
              </a:p>
              <a:p>
                <a:r>
                  <a:rPr lang="es-ES" dirty="0" smtClean="0"/>
                  <a:t>Puente H, controlador motores, convertidor </a:t>
                </a:r>
                <a:r>
                  <a:rPr lang="es-ES" dirty="0" err="1" smtClean="0"/>
                  <a:t>buck</a:t>
                </a:r>
                <a:r>
                  <a:rPr lang="es-ES" dirty="0" smtClean="0"/>
                  <a:t> (2-3A)</a:t>
                </a:r>
              </a:p>
              <a:p>
                <a:r>
                  <a:rPr lang="es-ES" dirty="0" smtClean="0"/>
                  <a:t>Sólo 1 servo a la vez</a:t>
                </a:r>
              </a:p>
              <a:p>
                <a:pPr lvl="1"/>
                <a:r>
                  <a:rPr lang="en-US" dirty="0" err="1" smtClean="0"/>
                  <a:t>Jaula</a:t>
                </a:r>
                <a:r>
                  <a:rPr lang="en-US" dirty="0" smtClean="0"/>
                  <a:t> o </a:t>
                </a:r>
                <a:r>
                  <a:rPr lang="en-US" dirty="0" err="1" smtClean="0"/>
                  <a:t>cámara</a:t>
                </a:r>
                <a:r>
                  <a:rPr lang="en-US" dirty="0" smtClean="0"/>
                  <a:t>, un servo u </a:t>
                </a:r>
                <a:r>
                  <a:rPr lang="en-US" dirty="0" err="1" smtClean="0"/>
                  <a:t>otro</a:t>
                </a:r>
                <a:r>
                  <a:rPr lang="en-US" dirty="0" smtClean="0"/>
                  <a:t> de la </a:t>
                </a:r>
                <a:r>
                  <a:rPr lang="en-US" dirty="0" err="1" smtClean="0"/>
                  <a:t>cámara</a:t>
                </a:r>
                <a:r>
                  <a:rPr lang="en-US" dirty="0" smtClean="0"/>
                  <a:t> 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2 </a:t>
                </a:r>
                <a:r>
                  <a:rPr lang="en-US" dirty="0" err="1" smtClean="0"/>
                  <a:t>paneles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solares</a:t>
                </a:r>
                <a:r>
                  <a:rPr lang="en-US" dirty="0" smtClean="0"/>
                  <a:t> 12 V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controlador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carga</a:t>
                </a:r>
                <a:r>
                  <a:rPr lang="en-US" dirty="0" smtClean="0"/>
                  <a:t> MPPT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batería</a:t>
                </a:r>
                <a:r>
                  <a:rPr lang="en-US" dirty="0" smtClean="0"/>
                  <a:t> principal</a:t>
                </a:r>
              </a:p>
              <a:p>
                <a:pPr lvl="1"/>
                <a:r>
                  <a:rPr lang="en-US" dirty="0" smtClean="0"/>
                  <a:t>12V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paralelo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pero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mejor</a:t>
                </a:r>
                <a:r>
                  <a:rPr lang="en-US" dirty="0" smtClean="0"/>
                  <a:t> 24V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serie</a:t>
                </a:r>
                <a:r>
                  <a:rPr lang="en-US" dirty="0" smtClean="0"/>
                  <a:t> para </a:t>
                </a:r>
                <a:r>
                  <a:rPr lang="en-US" dirty="0" err="1" smtClean="0"/>
                  <a:t>menor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corriente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menor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pérdidas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MPPT: </a:t>
                </a:r>
                <a:r>
                  <a:rPr lang="en-US" dirty="0" err="1" smtClean="0"/>
                  <a:t>emparejar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Vpaneles</a:t>
                </a:r>
                <a:r>
                  <a:rPr lang="en-US" dirty="0" smtClean="0"/>
                  <a:t> con </a:t>
                </a:r>
                <a:r>
                  <a:rPr lang="en-US" dirty="0" err="1" smtClean="0"/>
                  <a:t>Vbatería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ej</a:t>
                </a:r>
                <a:r>
                  <a:rPr lang="en-US" dirty="0" smtClean="0"/>
                  <a:t>. 17,6V y 7,4A 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12V y 10,8A</a:t>
                </a:r>
              </a:p>
              <a:p>
                <a:pPr lvl="2"/>
                <a:r>
                  <a:rPr lang="en-US" dirty="0" err="1" smtClean="0"/>
                  <a:t>Convertidor</a:t>
                </a:r>
                <a:r>
                  <a:rPr lang="en-US" dirty="0" smtClean="0"/>
                  <a:t> c.c. a c.c.: entrada c.c.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señal</a:t>
                </a:r>
                <a:r>
                  <a:rPr lang="en-US" dirty="0" smtClean="0"/>
                  <a:t> c.a. </a:t>
                </a:r>
                <a:r>
                  <a:rPr lang="en-US" dirty="0" err="1" smtClean="0"/>
                  <a:t>altra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frecuencia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rectifica</a:t>
                </a:r>
                <a:r>
                  <a:rPr lang="en-US" dirty="0" smtClean="0"/>
                  <a:t> a 12V c.c. </a:t>
                </a:r>
              </a:p>
              <a:p>
                <a:pPr lvl="1"/>
                <a:r>
                  <a:rPr lang="en-US" dirty="0" err="1" smtClean="0"/>
                  <a:t>Mejor</a:t>
                </a:r>
                <a:r>
                  <a:rPr lang="en-US" dirty="0" smtClean="0"/>
                  <a:t> para </a:t>
                </a:r>
                <a:r>
                  <a:rPr lang="en-US" dirty="0" err="1" smtClean="0"/>
                  <a:t>batería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secundaria</a:t>
                </a:r>
                <a:r>
                  <a:rPr lang="en-US" dirty="0" smtClean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Alimentac</a:t>
            </a:r>
            <a:r>
              <a:rPr lang="es-ES" sz="2400" dirty="0" err="1" smtClean="0">
                <a:solidFill>
                  <a:schemeClr val="bg1"/>
                </a:solidFill>
              </a:rPr>
              <a:t>ión</a:t>
            </a:r>
            <a:endParaRPr lang="es-ES" sz="24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185640" y="1961407"/>
            <a:ext cx="4168160" cy="2329808"/>
            <a:chOff x="7597120" y="1975922"/>
            <a:chExt cx="4168160" cy="2329808"/>
          </a:xfrm>
        </p:grpSpPr>
        <p:sp>
          <p:nvSpPr>
            <p:cNvPr id="7" name="Rectangle 6"/>
            <p:cNvSpPr/>
            <p:nvPr/>
          </p:nvSpPr>
          <p:spPr>
            <a:xfrm>
              <a:off x="7597120" y="1975922"/>
              <a:ext cx="4168160" cy="2329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4183" y="2059742"/>
              <a:ext cx="3792041" cy="2194750"/>
            </a:xfrm>
            <a:prstGeom prst="rect">
              <a:avLst/>
            </a:prstGeom>
          </p:spPr>
        </p:pic>
      </p:grpSp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175" y="4599568"/>
            <a:ext cx="2587625" cy="2149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91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222875"/>
          </a:xfrm>
        </p:spPr>
        <p:txBody>
          <a:bodyPr>
            <a:normAutofit/>
          </a:bodyPr>
          <a:lstStyle/>
          <a:p>
            <a:r>
              <a:rPr lang="es-ES" dirty="0" smtClean="0"/>
              <a:t>Control manual: web o IR</a:t>
            </a:r>
          </a:p>
          <a:p>
            <a:endParaRPr lang="es-ES" dirty="0" smtClean="0"/>
          </a:p>
          <a:p>
            <a:r>
              <a:rPr lang="es-ES" dirty="0" smtClean="0"/>
              <a:t>Detección automática</a:t>
            </a:r>
          </a:p>
          <a:p>
            <a:pPr lvl="1"/>
            <a:r>
              <a:rPr lang="es-ES" dirty="0" smtClean="0"/>
              <a:t>Temperatura y humedad batería principal</a:t>
            </a:r>
          </a:p>
          <a:p>
            <a:pPr lvl="1"/>
            <a:r>
              <a:rPr lang="es-ES" dirty="0" smtClean="0"/>
              <a:t>Nivel batería secundaria</a:t>
            </a: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8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 smtClean="0"/>
                  <a:t>pubMQTT</a:t>
                </a:r>
                <a:r>
                  <a:rPr lang="en-US" dirty="0" smtClean="0"/>
                  <a:t>(MODO_EMERGENCIA)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Pi </a:t>
                </a:r>
                <a:r>
                  <a:rPr lang="en-US" dirty="0" err="1" smtClean="0"/>
                  <a:t>guarda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global</a:t>
                </a:r>
              </a:p>
              <a:p>
                <a:endParaRPr lang="en-US" dirty="0" smtClean="0"/>
              </a:p>
              <a:p>
                <a:r>
                  <a:rPr lang="en-US" dirty="0" err="1" smtClean="0"/>
                  <a:t>Otro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hilo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reconoce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cambio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modo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Si </a:t>
                </a:r>
                <a:r>
                  <a:rPr lang="en-US" dirty="0" err="1" smtClean="0"/>
                  <a:t>emergencia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batería.desconectar</a:t>
                </a:r>
                <a:r>
                  <a:rPr lang="en-US" dirty="0" smtClean="0"/>
                  <a:t>()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pulso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interrumpe</a:t>
                </a:r>
                <a:r>
                  <a:rPr lang="en-US" dirty="0" smtClean="0"/>
                  <a:t> a </a:t>
                </a:r>
                <a:r>
                  <a:rPr lang="en-US" dirty="0" err="1" smtClean="0"/>
                  <a:t>ArduinoB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Emergencias: Control web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5065395" y="3179761"/>
            <a:ext cx="2899410" cy="68135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8886423" y="3285171"/>
            <a:ext cx="2746777" cy="11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No </a:t>
                </a:r>
                <a:r>
                  <a:rPr lang="en-US" dirty="0" err="1" smtClean="0"/>
                  <a:t>quieres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recibir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cualquier</a:t>
                </a:r>
                <a:r>
                  <a:rPr lang="en-US" dirty="0" smtClean="0"/>
                  <a:t> IR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transmisor</a:t>
                </a:r>
                <a:r>
                  <a:rPr lang="en-US" dirty="0" smtClean="0"/>
                  <a:t> a </a:t>
                </a:r>
                <a:r>
                  <a:rPr lang="en-US" dirty="0" err="1" smtClean="0"/>
                  <a:t>cierta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frecuencia</a:t>
                </a:r>
                <a:r>
                  <a:rPr lang="en-US" dirty="0" smtClean="0"/>
                  <a:t> </a:t>
                </a:r>
              </a:p>
              <a:p>
                <a:r>
                  <a:rPr lang="en-US" dirty="0" err="1" smtClean="0"/>
                  <a:t>Irremote.h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interrupciones</a:t>
                </a:r>
                <a:r>
                  <a:rPr lang="en-US" dirty="0" smtClean="0"/>
                  <a:t> de T2 </a:t>
                </a:r>
                <a:r>
                  <a:rPr lang="en-US" dirty="0" err="1" smtClean="0"/>
                  <a:t>cada</a:t>
                </a:r>
                <a:r>
                  <a:rPr lang="en-US" dirty="0" smtClean="0"/>
                  <a:t> 50 µs para </a:t>
                </a:r>
                <a:r>
                  <a:rPr lang="en-US" dirty="0" err="1" smtClean="0"/>
                  <a:t>recibir</a:t>
                </a:r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err="1" smtClean="0"/>
                  <a:t>enableIRin</a:t>
                </a:r>
                <a:r>
                  <a:rPr lang="en-US" dirty="0" smtClean="0"/>
                  <a:t>()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cli() </a:t>
                </a:r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:r>
                  <a:rPr lang="en-US" dirty="0" smtClean="0"/>
                  <a:t>IrRecv.cpp </a:t>
                </a:r>
              </a:p>
              <a:p>
                <a:pPr lvl="1"/>
                <a:r>
                  <a:rPr lang="en-US" dirty="0" err="1" smtClean="0"/>
                  <a:t>Boarddefs.h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modificar</a:t>
                </a:r>
                <a:r>
                  <a:rPr lang="en-US" dirty="0" smtClean="0"/>
                  <a:t> TCCR2A y TCCR2B</a:t>
                </a:r>
              </a:p>
              <a:p>
                <a:pPr lvl="2"/>
                <a:r>
                  <a:rPr lang="es-ES" dirty="0"/>
                  <a:t>TCCR2A = 0000XX10 y TCCR2B = </a:t>
                </a:r>
                <a:r>
                  <a:rPr lang="es-ES" dirty="0" smtClean="0"/>
                  <a:t>00XX0010</a:t>
                </a:r>
              </a:p>
              <a:p>
                <a:pPr lvl="2"/>
                <a:r>
                  <a:rPr lang="es-ES" dirty="0" smtClean="0"/>
                  <a:t>WGM22:0 = 010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modo</a:t>
                </a:r>
                <a:r>
                  <a:rPr lang="en-US" dirty="0" smtClean="0"/>
                  <a:t> CTC, TOP=OCR2A</a:t>
                </a:r>
              </a:p>
              <a:p>
                <a:pPr lvl="2"/>
                <a:r>
                  <a:rPr lang="en-US" dirty="0" smtClean="0"/>
                  <a:t>CTC: </a:t>
                </a:r>
                <a:r>
                  <a:rPr lang="en-US" dirty="0" err="1" smtClean="0"/>
                  <a:t>resetear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temprizador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cuando</a:t>
                </a:r>
                <a:r>
                  <a:rPr lang="en-US" dirty="0" smtClean="0"/>
                  <a:t> TCNT2 = OCR2A</a:t>
                </a:r>
              </a:p>
              <a:p>
                <a:pPr lvl="2"/>
                <a:r>
                  <a:rPr lang="en-US" dirty="0" smtClean="0"/>
                  <a:t>CS22:0 = 0101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prescalado</a:t>
                </a:r>
                <a:r>
                  <a:rPr lang="en-US" dirty="0" smtClean="0"/>
                  <a:t> = </a:t>
                </a:r>
                <a:r>
                  <a:rPr lang="en-US" u="sng" dirty="0" smtClean="0"/>
                  <a:t>8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16MHz/8 = 2MHz</a:t>
                </a:r>
              </a:p>
              <a:p>
                <a:pPr lvl="2"/>
                <a:r>
                  <a:rPr lang="en-US" dirty="0" smtClean="0"/>
                  <a:t>OCR2A = (16 MHz*50 µs / 10^-6 s/µs) / </a:t>
                </a:r>
                <a:r>
                  <a:rPr lang="en-US" u="sng" dirty="0" smtClean="0"/>
                  <a:t>8</a:t>
                </a:r>
                <a:r>
                  <a:rPr lang="en-US" dirty="0" smtClean="0"/>
                  <a:t> = 100 </a:t>
                </a:r>
                <a:r>
                  <a:rPr lang="en-US" dirty="0" err="1" smtClean="0"/>
                  <a:t>ciclos</a:t>
                </a:r>
                <a:endParaRPr lang="en-US" dirty="0" smtClean="0"/>
              </a:p>
              <a:p>
                <a:pPr lvl="2"/>
                <a:r>
                  <a:rPr lang="en-US" dirty="0" err="1" smtClean="0"/>
                  <a:t>Marca</a:t>
                </a:r>
                <a:r>
                  <a:rPr lang="en-US" dirty="0" smtClean="0"/>
                  <a:t> OCF2A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interrumpir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próximo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ciclo</a:t>
                </a:r>
                <a:r>
                  <a:rPr lang="en-US" dirty="0" smtClean="0"/>
                  <a:t> del </a:t>
                </a:r>
                <a:r>
                  <a:rPr lang="en-US" dirty="0" err="1" smtClean="0"/>
                  <a:t>reloj</a:t>
                </a:r>
                <a:endParaRPr lang="en-US" dirty="0" smtClean="0"/>
              </a:p>
              <a:p>
                <a:pPr lvl="2"/>
                <a:r>
                  <a:rPr lang="en-US" dirty="0" err="1" smtClean="0"/>
                  <a:t>Resetear</a:t>
                </a:r>
                <a:r>
                  <a:rPr lang="en-US" dirty="0" smtClean="0"/>
                  <a:t> OCF2A y TCNT2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Emergencias: Control IR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7356929" y="2629509"/>
            <a:ext cx="2011680" cy="88519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9383867" y="2607272"/>
            <a:ext cx="1828800" cy="4346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148" y="3862138"/>
            <a:ext cx="2421890" cy="214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048" y="3862138"/>
            <a:ext cx="2346715" cy="133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8"/>
          <a:stretch>
            <a:fillRect/>
          </a:stretch>
        </p:blipFill>
        <p:spPr>
          <a:xfrm>
            <a:off x="6176663" y="6052524"/>
            <a:ext cx="2365375" cy="777875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9"/>
          <a:stretch>
            <a:fillRect/>
          </a:stretch>
        </p:blipFill>
        <p:spPr>
          <a:xfrm>
            <a:off x="8731078" y="5255601"/>
            <a:ext cx="1864351" cy="755378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10"/>
          <a:stretch>
            <a:fillRect/>
          </a:stretch>
        </p:blipFill>
        <p:spPr>
          <a:xfrm>
            <a:off x="222250" y="4437061"/>
            <a:ext cx="1231900" cy="109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7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51336"/>
                <a:ext cx="11353800" cy="5222875"/>
              </a:xfrm>
            </p:spPr>
            <p:txBody>
              <a:bodyPr anchor="t">
                <a:normAutofit/>
              </a:bodyPr>
              <a:lstStyle/>
              <a:p>
                <a:r>
                  <a:rPr lang="es-ES" dirty="0" smtClean="0"/>
                  <a:t>Interrupciones de temporizador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PWM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COM2A1:0 y COM2B1:0 = 0000: no </a:t>
                </a:r>
                <a:r>
                  <a:rPr lang="en-US" dirty="0" err="1" smtClean="0"/>
                  <a:t>activar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patilla</a:t>
                </a:r>
                <a:r>
                  <a:rPr lang="en-US" dirty="0" smtClean="0"/>
                  <a:t> OC2A</a:t>
                </a:r>
              </a:p>
              <a:p>
                <a:pPr lvl="2"/>
                <a:r>
                  <a:rPr lang="en-US" dirty="0" smtClean="0"/>
                  <a:t>Con </a:t>
                </a:r>
                <a:r>
                  <a:rPr lang="en-US" dirty="0" err="1" smtClean="0"/>
                  <a:t>esta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patilla</a:t>
                </a:r>
                <a:r>
                  <a:rPr lang="en-US" dirty="0" smtClean="0"/>
                  <a:t> se </a:t>
                </a:r>
                <a:r>
                  <a:rPr lang="en-US" dirty="0" err="1" smtClean="0"/>
                  <a:t>podría</a:t>
                </a:r>
                <a:r>
                  <a:rPr lang="en-US" dirty="0" smtClean="0"/>
                  <a:t> PWM: WGM21:0 </a:t>
                </a:r>
                <a:r>
                  <a:rPr lang="en-US" dirty="0" err="1" smtClean="0"/>
                  <a:t>modo</a:t>
                </a:r>
                <a:r>
                  <a:rPr lang="en-US" dirty="0" smtClean="0"/>
                  <a:t>, OCR2A </a:t>
                </a:r>
                <a:r>
                  <a:rPr lang="en-US" dirty="0" err="1" smtClean="0"/>
                  <a:t>modula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ciclo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trabajo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salida</a:t>
                </a:r>
                <a:r>
                  <a:rPr lang="en-US" dirty="0" smtClean="0"/>
                  <a:t> OC2A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señal</a:t>
                </a:r>
                <a:r>
                  <a:rPr lang="en-US" dirty="0" smtClean="0"/>
                  <a:t> PWM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51336"/>
                <a:ext cx="11353800" cy="5222875"/>
              </a:xfrm>
              <a:blipFill>
                <a:blip r:embed="rId3"/>
                <a:stretch>
                  <a:fillRect l="-215" t="-70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Emergencias: Control IR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222250" y="4437061"/>
            <a:ext cx="1231900" cy="1094535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222251" y="5615940"/>
            <a:ext cx="1231900" cy="118110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1564004" y="4437061"/>
            <a:ext cx="2646046" cy="1094535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148" y="3862138"/>
            <a:ext cx="2421890" cy="2148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00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smtClean="0"/>
              <a:t>Intro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 smtClean="0"/>
                  <a:t>Revolución</a:t>
                </a:r>
                <a:r>
                  <a:rPr lang="en-US" dirty="0" smtClean="0"/>
                  <a:t> Industrial (s. XVIII)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A</a:t>
                </a:r>
                <a:r>
                  <a:rPr lang="en-US" dirty="0" smtClean="0"/>
                  <a:t>utomatizaci</a:t>
                </a:r>
                <a:r>
                  <a:rPr lang="es-ES" dirty="0" err="1" smtClean="0"/>
                  <a:t>ón</a:t>
                </a:r>
                <a:r>
                  <a:rPr lang="es-ES" dirty="0" smtClean="0"/>
                  <a:t> del campo (s. XXI)</a:t>
                </a:r>
              </a:p>
              <a:p>
                <a:r>
                  <a:rPr lang="es-ES" dirty="0" smtClean="0"/>
                  <a:t>Agricultura de precisión</a:t>
                </a:r>
              </a:p>
              <a:p>
                <a:r>
                  <a:rPr lang="es-ES" dirty="0" smtClean="0"/>
                  <a:t>Beneficios</a:t>
                </a:r>
              </a:p>
              <a:p>
                <a:pPr lvl="1"/>
                <a:r>
                  <a:rPr lang="es-ES" dirty="0" smtClean="0"/>
                  <a:t>Económicos: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s-ES" dirty="0" smtClean="0"/>
                  <a:t> tiempo, trabajadores  </a:t>
                </a:r>
              </a:p>
              <a:p>
                <a:pPr lvl="1"/>
                <a:r>
                  <a:rPr lang="en-US" dirty="0" err="1" smtClean="0"/>
                  <a:t>Ecol</a:t>
                </a:r>
                <a:r>
                  <a:rPr lang="es-ES" dirty="0" err="1" smtClean="0"/>
                  <a:t>ógicos</a:t>
                </a:r>
                <a:r>
                  <a:rPr lang="es-ES" dirty="0" smtClean="0"/>
                  <a:t>: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s-ES" dirty="0" smtClean="0"/>
                  <a:t> nutrientes, pesticidas, agua</a:t>
                </a:r>
                <a:endParaRPr lang="es-E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Contexto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www.abc.net.au/news/image/7908638-3x2-940x62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8" b="33622"/>
          <a:stretch/>
        </p:blipFill>
        <p:spPr bwMode="auto">
          <a:xfrm>
            <a:off x="8737600" y="2180495"/>
            <a:ext cx="2873207" cy="202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3-eu-central-1.amazonaws.com/centaur-wp/theengineer/prod/content/uploads/2017/02/24082627/fruit_picking_robot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599" y="4305332"/>
            <a:ext cx="2873207" cy="191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uavics.com/wp-content/uploads/2017/10/Precision-Agriculture-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719" y="4301850"/>
            <a:ext cx="3198223" cy="19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9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Receptor </a:t>
                </a:r>
                <a:r>
                  <a:rPr lang="en-US" dirty="0" err="1" smtClean="0"/>
                  <a:t>defectuoso</a:t>
                </a:r>
                <a:r>
                  <a:rPr lang="en-US" dirty="0" smtClean="0"/>
                  <a:t>?</a:t>
                </a:r>
              </a:p>
              <a:p>
                <a:pPr lvl="1"/>
                <a:r>
                  <a:rPr lang="en-US" dirty="0" err="1" smtClean="0"/>
                  <a:t>Varios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mensajes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distintos</a:t>
                </a:r>
                <a:r>
                  <a:rPr lang="en-US" dirty="0" smtClean="0"/>
                  <a:t> del </a:t>
                </a:r>
                <a:r>
                  <a:rPr lang="en-US" dirty="0" err="1" smtClean="0"/>
                  <a:t>mismo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botón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Librer</a:t>
                </a:r>
                <a:r>
                  <a:rPr lang="es-ES" dirty="0" smtClean="0"/>
                  <a:t>í</a:t>
                </a:r>
                <a:r>
                  <a:rPr lang="en-US" dirty="0" smtClean="0"/>
                  <a:t>as y </a:t>
                </a:r>
                <a:r>
                  <a:rPr lang="en-US" dirty="0" err="1" smtClean="0"/>
                  <a:t>mandos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distintos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Protocolos</a:t>
                </a:r>
                <a:r>
                  <a:rPr lang="en-US" dirty="0" smtClean="0"/>
                  <a:t>: NEC; SONY, RC5, RC6</a:t>
                </a:r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pero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aún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así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distintos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valores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ni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siquiera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grupo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valores</a:t>
                </a:r>
                <a:r>
                  <a:rPr lang="en-US" dirty="0" smtClean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Emergencias: Control IR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6363334" y="2013450"/>
            <a:ext cx="4493351" cy="26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9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6"/>
          </a:xfrm>
        </p:spPr>
        <p:txBody>
          <a:bodyPr anchor="t">
            <a:normAutofit/>
          </a:bodyPr>
          <a:lstStyle/>
          <a:p>
            <a:r>
              <a:rPr lang="es-ES" dirty="0" smtClean="0"/>
              <a:t>DHT11</a:t>
            </a:r>
          </a:p>
          <a:p>
            <a:pPr lvl="1"/>
            <a:r>
              <a:rPr lang="es-ES" dirty="0" err="1" smtClean="0"/>
              <a:t>temp</a:t>
            </a:r>
            <a:r>
              <a:rPr lang="es-ES" dirty="0" smtClean="0"/>
              <a:t> NTC</a:t>
            </a:r>
          </a:p>
          <a:p>
            <a:pPr lvl="1"/>
            <a:r>
              <a:rPr lang="es-ES" dirty="0" err="1" smtClean="0"/>
              <a:t>hum</a:t>
            </a:r>
            <a:r>
              <a:rPr lang="es-ES" dirty="0" smtClean="0"/>
              <a:t> resistivo</a:t>
            </a:r>
          </a:p>
          <a:p>
            <a:pPr lvl="1"/>
            <a:endParaRPr lang="es-ES" dirty="0" smtClean="0"/>
          </a:p>
          <a:p>
            <a:r>
              <a:rPr lang="es-ES" dirty="0" smtClean="0"/>
              <a:t>1 línea bidireccional, grupos de 8 bits</a:t>
            </a:r>
          </a:p>
          <a:p>
            <a:r>
              <a:rPr lang="es-ES" dirty="0" smtClean="0"/>
              <a:t>Libre en alto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n-US" dirty="0" err="1"/>
              <a:t>noInterrupts</a:t>
            </a:r>
            <a:r>
              <a:rPr lang="en-US" dirty="0"/>
              <a:t>() para no </a:t>
            </a:r>
            <a:r>
              <a:rPr lang="en-US" dirty="0" err="1"/>
              <a:t>perturbar</a:t>
            </a:r>
            <a:r>
              <a:rPr lang="en-US" dirty="0"/>
              <a:t> </a:t>
            </a:r>
            <a:r>
              <a:rPr lang="en-US" dirty="0" err="1"/>
              <a:t>ritmo</a:t>
            </a:r>
            <a:r>
              <a:rPr lang="en-US" dirty="0"/>
              <a:t> del c</a:t>
            </a:r>
            <a:r>
              <a:rPr lang="es-ES" dirty="0" err="1"/>
              <a:t>ód</a:t>
            </a:r>
            <a:r>
              <a:rPr lang="en-US" dirty="0" err="1"/>
              <a:t>igo</a:t>
            </a:r>
            <a:r>
              <a:rPr lang="en-US" dirty="0"/>
              <a:t>: 0 </a:t>
            </a:r>
            <a:r>
              <a:rPr lang="en-US" dirty="0" err="1"/>
              <a:t>en</a:t>
            </a:r>
            <a:r>
              <a:rPr lang="en-US" dirty="0"/>
              <a:t> bit 7 de </a:t>
            </a:r>
            <a:r>
              <a:rPr lang="en-US" dirty="0" smtClean="0"/>
              <a:t>SREG</a:t>
            </a:r>
          </a:p>
          <a:p>
            <a:endParaRPr lang="es-E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4013" y="365124"/>
            <a:ext cx="68997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Emergencias: Temperatura y Humedad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https://www.teamwavelength.com/wp-content/uploads/log-graph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92"/>
          <a:stretch/>
        </p:blipFill>
        <p:spPr bwMode="auto">
          <a:xfrm>
            <a:off x="3657723" y="2060212"/>
            <a:ext cx="1592580" cy="838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figure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330" y="2089422"/>
            <a:ext cx="1080770" cy="779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8121949" y="5420574"/>
            <a:ext cx="3231851" cy="69545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23" y="3867149"/>
            <a:ext cx="3408045" cy="94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4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6"/>
              </a:xfrm>
            </p:spPr>
            <p:txBody>
              <a:bodyPr anchor="t">
                <a:normAutofit fontScale="92500" lnSpcReduction="10000"/>
              </a:bodyPr>
              <a:lstStyle/>
              <a:p>
                <a:r>
                  <a:rPr lang="es-ES" dirty="0" err="1" smtClean="0"/>
                  <a:t>ArduinoB</a:t>
                </a:r>
                <a:r>
                  <a:rPr lang="es-ES" dirty="0" smtClean="0"/>
                  <a:t> baja durante 18 ms y sube</a:t>
                </a:r>
              </a:p>
              <a:p>
                <a:pPr lvl="1"/>
                <a:r>
                  <a:rPr lang="en-US" dirty="0" err="1"/>
                  <a:t>Bajar</a:t>
                </a:r>
                <a:r>
                  <a:rPr lang="en-US" dirty="0"/>
                  <a:t> l</a:t>
                </a:r>
                <a:r>
                  <a:rPr lang="es-ES" dirty="0" err="1"/>
                  <a:t>ínea</a:t>
                </a:r>
                <a:r>
                  <a:rPr lang="es-ES" dirty="0"/>
                  <a:t> durante DHTLIB_DHT11_WAKEUP = 18 ms</a:t>
                </a:r>
              </a:p>
              <a:p>
                <a:endParaRPr lang="es-ES" dirty="0" smtClean="0"/>
              </a:p>
              <a:p>
                <a:r>
                  <a:rPr lang="es-ES" dirty="0" err="1" smtClean="0"/>
                  <a:t>ArduinoB</a:t>
                </a:r>
                <a:r>
                  <a:rPr lang="es-ES" dirty="0" smtClean="0"/>
                  <a:t> espera 20-40 µs respuesta del sensor (baja 80 µs)</a:t>
                </a:r>
              </a:p>
              <a:p>
                <a:pPr lvl="1"/>
                <a:r>
                  <a:rPr lang="en-US" dirty="0"/>
                  <a:t>Lee </a:t>
                </a:r>
                <a:r>
                  <a:rPr lang="en-US" dirty="0" err="1"/>
                  <a:t>estado</a:t>
                </a:r>
                <a:r>
                  <a:rPr lang="en-US" dirty="0"/>
                  <a:t> de la </a:t>
                </a:r>
                <a:r>
                  <a:rPr lang="en-US" dirty="0" err="1"/>
                  <a:t>línea</a:t>
                </a:r>
                <a:r>
                  <a:rPr lang="en-US" dirty="0"/>
                  <a:t> con </a:t>
                </a:r>
                <a:r>
                  <a:rPr lang="en-US" dirty="0" err="1"/>
                  <a:t>acceso</a:t>
                </a:r>
                <a:r>
                  <a:rPr lang="en-US" dirty="0"/>
                  <a:t> </a:t>
                </a:r>
                <a:r>
                  <a:rPr lang="en-US" dirty="0" err="1"/>
                  <a:t>directo</a:t>
                </a:r>
                <a:r>
                  <a:rPr lang="en-US" dirty="0"/>
                  <a:t> al </a:t>
                </a:r>
                <a:r>
                  <a:rPr lang="en-US" dirty="0" err="1"/>
                  <a:t>puerto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 err="1"/>
                  <a:t>Patilla</a:t>
                </a:r>
                <a:r>
                  <a:rPr lang="en-US" dirty="0"/>
                  <a:t> A0 Puerto C, 3 </a:t>
                </a:r>
                <a:r>
                  <a:rPr lang="en-US" dirty="0" err="1"/>
                  <a:t>registros</a:t>
                </a:r>
                <a:endParaRPr lang="en-US" dirty="0"/>
              </a:p>
              <a:p>
                <a:pPr lvl="2"/>
                <a:r>
                  <a:rPr lang="en-US" dirty="0"/>
                  <a:t>DDRC: entrada o </a:t>
                </a:r>
                <a:r>
                  <a:rPr lang="en-US" dirty="0" err="1"/>
                  <a:t>salida</a:t>
                </a:r>
                <a:endParaRPr lang="en-US" dirty="0"/>
              </a:p>
              <a:p>
                <a:pPr lvl="2"/>
                <a:r>
                  <a:rPr lang="en-US" dirty="0"/>
                  <a:t>PORTC: escribe a la </a:t>
                </a:r>
                <a:r>
                  <a:rPr lang="en-US" dirty="0" err="1"/>
                  <a:t>patilla</a:t>
                </a:r>
                <a:endParaRPr lang="en-US" dirty="0"/>
              </a:p>
              <a:p>
                <a:pPr lvl="2"/>
                <a:r>
                  <a:rPr lang="en-US" dirty="0"/>
                  <a:t>PINC: lee de la </a:t>
                </a:r>
                <a:r>
                  <a:rPr lang="en-US" dirty="0" err="1"/>
                  <a:t>patilla</a:t>
                </a:r>
                <a:endParaRPr lang="en-US" dirty="0"/>
              </a:p>
              <a:p>
                <a:pPr lvl="2"/>
                <a:r>
                  <a:rPr lang="en-US" dirty="0" err="1"/>
                  <a:t>Cada</a:t>
                </a:r>
                <a:r>
                  <a:rPr lang="en-US" dirty="0"/>
                  <a:t> bit de </a:t>
                </a:r>
                <a:r>
                  <a:rPr lang="en-US" dirty="0" err="1"/>
                  <a:t>estos</a:t>
                </a:r>
                <a:r>
                  <a:rPr lang="en-US" dirty="0"/>
                  <a:t> </a:t>
                </a:r>
                <a:r>
                  <a:rPr lang="en-US" dirty="0" err="1"/>
                  <a:t>registros</a:t>
                </a:r>
                <a:r>
                  <a:rPr lang="en-US" dirty="0"/>
                  <a:t> </a:t>
                </a:r>
                <a:r>
                  <a:rPr lang="en-US" dirty="0" err="1"/>
                  <a:t>representa</a:t>
                </a:r>
                <a:r>
                  <a:rPr lang="en-US" dirty="0"/>
                  <a:t> </a:t>
                </a:r>
                <a:r>
                  <a:rPr lang="en-US" dirty="0" err="1"/>
                  <a:t>patilla</a:t>
                </a:r>
                <a:r>
                  <a:rPr lang="en-US" dirty="0"/>
                  <a:t> XXXXXXXY para A0</a:t>
                </a:r>
              </a:p>
              <a:p>
                <a:pPr lvl="2"/>
                <a:r>
                  <a:rPr lang="en-US" dirty="0" err="1"/>
                  <a:t>digitalPinToBitMask</a:t>
                </a:r>
                <a:r>
                  <a:rPr lang="en-US" dirty="0"/>
                  <a:t>(14)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pgm_read_byte</a:t>
                </a:r>
                <a:r>
                  <a:rPr lang="en-US" dirty="0"/>
                  <a:t>(14)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digital_pin_to_bit_mask_PGM</a:t>
                </a:r>
                <a:r>
                  <a:rPr lang="en-US" dirty="0"/>
                  <a:t>[14] = _BV(0) 00000001 &lt; 0 = 00000001</a:t>
                </a:r>
              </a:p>
              <a:p>
                <a:pPr lvl="3"/>
                <a:r>
                  <a:rPr lang="en-US" dirty="0"/>
                  <a:t>PROGMEM (Flash) </a:t>
                </a:r>
                <a:r>
                  <a:rPr lang="en-US" dirty="0" err="1"/>
                  <a:t>porque</a:t>
                </a:r>
                <a:r>
                  <a:rPr lang="en-US" dirty="0"/>
                  <a:t> no </a:t>
                </a:r>
                <a:r>
                  <a:rPr lang="en-US" dirty="0" err="1"/>
                  <a:t>cambian</a:t>
                </a:r>
                <a:r>
                  <a:rPr lang="en-US" dirty="0"/>
                  <a:t>, </a:t>
                </a:r>
                <a:r>
                  <a:rPr lang="en-US" dirty="0" smtClean="0"/>
                  <a:t>m</a:t>
                </a:r>
                <a:r>
                  <a:rPr lang="es-ES" dirty="0" smtClean="0"/>
                  <a:t>á</a:t>
                </a:r>
                <a:r>
                  <a:rPr lang="en-US" dirty="0" smtClean="0"/>
                  <a:t>s </a:t>
                </a:r>
                <a:r>
                  <a:rPr lang="en-US" dirty="0"/>
                  <a:t>lento </a:t>
                </a:r>
                <a:r>
                  <a:rPr lang="en-US" dirty="0" err="1"/>
                  <a:t>pero</a:t>
                </a:r>
                <a:r>
                  <a:rPr lang="en-US" dirty="0"/>
                  <a:t> major no </a:t>
                </a:r>
                <a:r>
                  <a:rPr lang="en-US" dirty="0" err="1"/>
                  <a:t>ocupar</a:t>
                </a:r>
                <a:r>
                  <a:rPr lang="en-US" dirty="0"/>
                  <a:t> SRAM </a:t>
                </a:r>
                <a:r>
                  <a:rPr lang="en-US" dirty="0" err="1"/>
                  <a:t>limitada</a:t>
                </a:r>
                <a:endParaRPr lang="en-US" dirty="0"/>
              </a:p>
              <a:p>
                <a:pPr lvl="2"/>
                <a:r>
                  <a:rPr lang="en-US" dirty="0" err="1" smtClean="0"/>
                  <a:t>digital_pin_to_port</a:t>
                </a:r>
                <a:r>
                  <a:rPr lang="en-US" dirty="0" smtClean="0"/>
                  <a:t>[14</a:t>
                </a:r>
                <a:r>
                  <a:rPr lang="en-US" dirty="0"/>
                  <a:t>] = PC y </a:t>
                </a:r>
                <a:r>
                  <a:rPr lang="en-US" dirty="0" err="1"/>
                  <a:t>portInputRegister</a:t>
                </a:r>
                <a:r>
                  <a:rPr lang="en-US" dirty="0"/>
                  <a:t>(PC)</a:t>
                </a:r>
              </a:p>
              <a:p>
                <a:pPr lvl="1"/>
                <a:r>
                  <a:rPr lang="en-US" dirty="0" err="1" smtClean="0"/>
                  <a:t>digital_pint_to_port_PGM</a:t>
                </a:r>
                <a:r>
                  <a:rPr lang="en-US" dirty="0" smtClean="0"/>
                  <a:t>[14</a:t>
                </a:r>
                <a:r>
                  <a:rPr lang="en-US" dirty="0"/>
                  <a:t>] = PC y *PIR = </a:t>
                </a:r>
                <a:r>
                  <a:rPr lang="en-US" dirty="0" err="1"/>
                  <a:t>portToInputRegister</a:t>
                </a:r>
                <a:r>
                  <a:rPr lang="en-US" dirty="0"/>
                  <a:t>(PC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err="1"/>
                  <a:t>Espera</a:t>
                </a:r>
                <a:r>
                  <a:rPr lang="en-US" dirty="0"/>
                  <a:t> a </a:t>
                </a:r>
                <a:r>
                  <a:rPr lang="en-US" dirty="0" err="1"/>
                  <a:t>respuesta</a:t>
                </a:r>
                <a:r>
                  <a:rPr lang="en-US" dirty="0"/>
                  <a:t> con *PIR &amp; bit</a:t>
                </a:r>
              </a:p>
              <a:p>
                <a:endParaRPr lang="es-E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6"/>
              </a:xfrm>
              <a:blipFill>
                <a:blip r:embed="rId3"/>
                <a:stretch>
                  <a:fillRect l="-161" t="-84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4454013" y="365124"/>
            <a:ext cx="68997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Emergencias: Temperatura y Humedad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80" y="1979747"/>
            <a:ext cx="2360749" cy="90859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883" y="3712209"/>
            <a:ext cx="2103120" cy="1259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7882135" y="5404167"/>
            <a:ext cx="213106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2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2324"/>
            <a:ext cx="11353800" cy="5032376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Sensor </a:t>
            </a:r>
            <a:r>
              <a:rPr lang="en-US" dirty="0" err="1" smtClean="0"/>
              <a:t>sube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80 µs para </a:t>
            </a:r>
            <a:r>
              <a:rPr lang="en-US" dirty="0" err="1" smtClean="0"/>
              <a:t>inidicar</a:t>
            </a:r>
            <a:r>
              <a:rPr lang="en-US" dirty="0" smtClean="0"/>
              <a:t> que </a:t>
            </a:r>
            <a:r>
              <a:rPr lang="en-US" dirty="0" err="1" smtClean="0"/>
              <a:t>va</a:t>
            </a:r>
            <a:r>
              <a:rPr lang="en-US" dirty="0" smtClean="0"/>
              <a:t> a </a:t>
            </a:r>
            <a:r>
              <a:rPr lang="en-US" dirty="0" err="1" smtClean="0"/>
              <a:t>enviar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cada</a:t>
            </a:r>
            <a:r>
              <a:rPr lang="en-US" dirty="0" smtClean="0"/>
              <a:t> bit de </a:t>
            </a:r>
            <a:r>
              <a:rPr lang="en-US" dirty="0" err="1" smtClean="0"/>
              <a:t>datos</a:t>
            </a:r>
            <a:r>
              <a:rPr lang="en-US" dirty="0" smtClean="0"/>
              <a:t> le precede </a:t>
            </a:r>
            <a:r>
              <a:rPr lang="en-US" dirty="0" err="1" smtClean="0"/>
              <a:t>baja</a:t>
            </a:r>
            <a:r>
              <a:rPr lang="en-US" dirty="0" smtClean="0"/>
              <a:t> 50 µs</a:t>
            </a:r>
          </a:p>
          <a:p>
            <a:r>
              <a:rPr lang="en-US" dirty="0" err="1" smtClean="0"/>
              <a:t>Pulso</a:t>
            </a:r>
            <a:r>
              <a:rPr lang="en-US" dirty="0" smtClean="0"/>
              <a:t> alto 26-28 µs = 0, 70 µs = 1</a:t>
            </a:r>
          </a:p>
          <a:p>
            <a:pPr lvl="1"/>
            <a:r>
              <a:rPr lang="en-US" dirty="0"/>
              <a:t>Pero </a:t>
            </a:r>
            <a:r>
              <a:rPr lang="en-US" dirty="0" err="1"/>
              <a:t>tiempo</a:t>
            </a:r>
            <a:r>
              <a:rPr lang="en-US" dirty="0"/>
              <a:t> l</a:t>
            </a:r>
            <a:r>
              <a:rPr lang="es-ES" dirty="0"/>
              <a:t>í</a:t>
            </a:r>
            <a:r>
              <a:rPr lang="en-US" dirty="0"/>
              <a:t>mite para responder de 100 µs = 400 </a:t>
            </a:r>
            <a:r>
              <a:rPr lang="en-US" dirty="0" err="1" smtClean="0"/>
              <a:t>bucles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Detecta</a:t>
            </a:r>
            <a:r>
              <a:rPr lang="en-US" dirty="0" smtClean="0"/>
              <a:t> </a:t>
            </a:r>
            <a:r>
              <a:rPr lang="en-US" dirty="0" err="1"/>
              <a:t>flanco</a:t>
            </a:r>
            <a:r>
              <a:rPr lang="en-US" dirty="0"/>
              <a:t> de bajada (actual </a:t>
            </a:r>
            <a:r>
              <a:rPr lang="en-US" dirty="0" err="1"/>
              <a:t>bajo</a:t>
            </a:r>
            <a:r>
              <a:rPr lang="en-US" dirty="0"/>
              <a:t>, </a:t>
            </a:r>
            <a:r>
              <a:rPr lang="en-US" dirty="0" err="1"/>
              <a:t>previo</a:t>
            </a:r>
            <a:r>
              <a:rPr lang="en-US" dirty="0"/>
              <a:t> no)</a:t>
            </a:r>
          </a:p>
          <a:p>
            <a:pPr lvl="1"/>
            <a:r>
              <a:rPr lang="en-US" dirty="0" err="1"/>
              <a:t>Avanza</a:t>
            </a:r>
            <a:r>
              <a:rPr lang="en-US" dirty="0"/>
              <a:t> con </a:t>
            </a:r>
            <a:r>
              <a:rPr lang="en-US" dirty="0" err="1"/>
              <a:t>una</a:t>
            </a:r>
            <a:r>
              <a:rPr lang="en-US" dirty="0"/>
              <a:t> m</a:t>
            </a:r>
            <a:r>
              <a:rPr lang="es-ES" dirty="0"/>
              <a:t>á</a:t>
            </a:r>
            <a:r>
              <a:rPr lang="en-US" dirty="0" err="1"/>
              <a:t>scara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128 </a:t>
            </a:r>
            <a:r>
              <a:rPr lang="en-US" dirty="0" err="1"/>
              <a:t>grabando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0 o 1 </a:t>
            </a:r>
            <a:r>
              <a:rPr lang="en-US" dirty="0" err="1"/>
              <a:t>dependiendo</a:t>
            </a:r>
            <a:r>
              <a:rPr lang="en-US" dirty="0"/>
              <a:t> de </a:t>
            </a:r>
            <a:r>
              <a:rPr lang="en-US" dirty="0" err="1"/>
              <a:t>duración</a:t>
            </a:r>
            <a:endParaRPr lang="en-US" dirty="0"/>
          </a:p>
          <a:p>
            <a:pPr lvl="1"/>
            <a:r>
              <a:rPr lang="en-US" dirty="0" err="1"/>
              <a:t>Guarda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bits[], </a:t>
            </a:r>
            <a:r>
              <a:rPr lang="en-US" dirty="0" err="1"/>
              <a:t>pasa</a:t>
            </a:r>
            <a:r>
              <a:rPr lang="en-US" dirty="0"/>
              <a:t> a </a:t>
            </a:r>
            <a:r>
              <a:rPr lang="en-US" dirty="0" err="1"/>
              <a:t>siguiente</a:t>
            </a:r>
            <a:r>
              <a:rPr lang="en-US" dirty="0"/>
              <a:t> byte, </a:t>
            </a:r>
            <a:r>
              <a:rPr lang="en-US" dirty="0" err="1"/>
              <a:t>reinicia</a:t>
            </a:r>
            <a:r>
              <a:rPr lang="en-US" dirty="0"/>
              <a:t> m</a:t>
            </a:r>
            <a:r>
              <a:rPr lang="es-ES" dirty="0"/>
              <a:t>á</a:t>
            </a:r>
            <a:r>
              <a:rPr lang="en-US" dirty="0" err="1"/>
              <a:t>scara</a:t>
            </a:r>
            <a:r>
              <a:rPr lang="en-US" dirty="0"/>
              <a:t> 128</a:t>
            </a:r>
          </a:p>
          <a:p>
            <a:pPr lvl="1"/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bits[0:3] y </a:t>
            </a:r>
            <a:r>
              <a:rPr lang="en-US" dirty="0" err="1"/>
              <a:t>suma</a:t>
            </a:r>
            <a:r>
              <a:rPr lang="en-US" dirty="0"/>
              <a:t> = bits[4]</a:t>
            </a:r>
          </a:p>
          <a:p>
            <a:endParaRPr lang="en-US" dirty="0" smtClean="0"/>
          </a:p>
          <a:p>
            <a:r>
              <a:rPr lang="en-US" dirty="0" err="1" smtClean="0"/>
              <a:t>Tras</a:t>
            </a:r>
            <a:r>
              <a:rPr lang="en-US" dirty="0" smtClean="0"/>
              <a:t> </a:t>
            </a:r>
            <a:r>
              <a:rPr lang="es-ES" dirty="0" smtClean="0"/>
              <a:t>ú</a:t>
            </a:r>
            <a:r>
              <a:rPr lang="en-US" dirty="0" err="1" smtClean="0"/>
              <a:t>ltimo</a:t>
            </a:r>
            <a:r>
              <a:rPr lang="en-US" dirty="0" smtClean="0"/>
              <a:t> bit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baja</a:t>
            </a:r>
            <a:r>
              <a:rPr lang="en-US" dirty="0" smtClean="0"/>
              <a:t> 50 s </a:t>
            </a:r>
            <a:r>
              <a:rPr lang="en-US" dirty="0"/>
              <a:t>µy </a:t>
            </a:r>
            <a:r>
              <a:rPr lang="en-US" dirty="0" smtClean="0"/>
              <a:t>l</a:t>
            </a:r>
            <a:r>
              <a:rPr lang="es-ES" dirty="0" smtClean="0"/>
              <a:t>í</a:t>
            </a:r>
            <a:r>
              <a:rPr lang="en-US" dirty="0" err="1" smtClean="0"/>
              <a:t>nea</a:t>
            </a:r>
            <a:r>
              <a:rPr lang="en-US" dirty="0" smtClean="0"/>
              <a:t> </a:t>
            </a:r>
            <a:r>
              <a:rPr lang="en-US" dirty="0" err="1" smtClean="0"/>
              <a:t>vuelve</a:t>
            </a:r>
            <a:r>
              <a:rPr lang="en-US" dirty="0" smtClean="0"/>
              <a:t> a </a:t>
            </a:r>
            <a:r>
              <a:rPr lang="en-US" dirty="0" err="1" smtClean="0"/>
              <a:t>subir</a:t>
            </a:r>
            <a:r>
              <a:rPr lang="en-US" dirty="0" smtClean="0"/>
              <a:t> (</a:t>
            </a:r>
            <a:r>
              <a:rPr lang="en-US" dirty="0" err="1" smtClean="0"/>
              <a:t>libre</a:t>
            </a:r>
            <a:r>
              <a:rPr lang="en-US" dirty="0" smtClean="0"/>
              <a:t>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4013" y="365124"/>
            <a:ext cx="68997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Emergencias: Temperatura y Humedad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388" y="2608262"/>
            <a:ext cx="3237412" cy="1611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536" y="3775074"/>
            <a:ext cx="5256953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2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4013" y="365124"/>
            <a:ext cx="68997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Emergencias: Temperatura y Humedad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1816" y="2468402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4898980" y="2468402"/>
            <a:ext cx="3200400" cy="32004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8526144" y="2468402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4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222875"/>
          </a:xfrm>
        </p:spPr>
        <p:txBody>
          <a:bodyPr>
            <a:normAutofit/>
          </a:bodyPr>
          <a:lstStyle/>
          <a:p>
            <a:r>
              <a:rPr lang="en-US" dirty="0"/>
              <a:t>40 bit </a:t>
            </a:r>
            <a:r>
              <a:rPr lang="en-US" dirty="0" err="1"/>
              <a:t>datos</a:t>
            </a:r>
            <a:r>
              <a:rPr lang="en-US" dirty="0"/>
              <a:t>: hum </a:t>
            </a:r>
            <a:r>
              <a:rPr lang="en-US" dirty="0" err="1"/>
              <a:t>entera</a:t>
            </a:r>
            <a:r>
              <a:rPr lang="en-US" dirty="0"/>
              <a:t>, hum decimal, temp </a:t>
            </a:r>
            <a:r>
              <a:rPr lang="en-US" dirty="0" err="1"/>
              <a:t>entera</a:t>
            </a:r>
            <a:r>
              <a:rPr lang="en-US" dirty="0"/>
              <a:t>, temp decimal, </a:t>
            </a:r>
            <a:r>
              <a:rPr lang="en-US" dirty="0" err="1"/>
              <a:t>suma</a:t>
            </a:r>
            <a:endParaRPr lang="en-US" dirty="0"/>
          </a:p>
          <a:p>
            <a:pPr lvl="1"/>
            <a:r>
              <a:rPr lang="en-US" dirty="0" err="1"/>
              <a:t>Bucle</a:t>
            </a:r>
            <a:r>
              <a:rPr lang="en-US" dirty="0"/>
              <a:t> de 40 </a:t>
            </a:r>
            <a:r>
              <a:rPr lang="en-US" dirty="0" err="1"/>
              <a:t>contando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atr</a:t>
            </a:r>
            <a:r>
              <a:rPr lang="es-ES" dirty="0"/>
              <a:t>á</a:t>
            </a:r>
            <a:r>
              <a:rPr lang="en-US" dirty="0"/>
              <a:t>s</a:t>
            </a:r>
          </a:p>
          <a:p>
            <a:endParaRPr lang="en-US" dirty="0" smtClean="0"/>
          </a:p>
          <a:p>
            <a:r>
              <a:rPr lang="en-US" dirty="0" err="1" smtClean="0"/>
              <a:t>Suavizar</a:t>
            </a:r>
            <a:r>
              <a:rPr lang="en-US" dirty="0" smtClean="0"/>
              <a:t> temp y hum </a:t>
            </a:r>
            <a:r>
              <a:rPr lang="en-US" dirty="0" err="1" smtClean="0"/>
              <a:t>porque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un </a:t>
            </a:r>
            <a:r>
              <a:rPr lang="en-US" dirty="0" err="1" smtClean="0"/>
              <a:t>pico</a:t>
            </a:r>
            <a:endParaRPr lang="en-US" dirty="0" smtClean="0"/>
          </a:p>
          <a:p>
            <a:pPr lvl="1"/>
            <a:r>
              <a:rPr lang="en-US" dirty="0" smtClean="0"/>
              <a:t>Un </a:t>
            </a:r>
            <a:r>
              <a:rPr lang="en-US" dirty="0" err="1" smtClean="0"/>
              <a:t>poco</a:t>
            </a:r>
            <a:r>
              <a:rPr lang="en-US" dirty="0" smtClean="0"/>
              <a:t> </a:t>
            </a:r>
            <a:r>
              <a:rPr lang="en-US" dirty="0" err="1" smtClean="0"/>
              <a:t>arriesgado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suficientemente</a:t>
            </a:r>
            <a:r>
              <a:rPr lang="en-US" dirty="0" smtClean="0"/>
              <a:t> r</a:t>
            </a:r>
            <a:r>
              <a:rPr lang="es-ES" dirty="0" smtClean="0"/>
              <a:t>á</a:t>
            </a:r>
            <a:r>
              <a:rPr lang="en-US" dirty="0" err="1" smtClean="0"/>
              <a:t>pido</a:t>
            </a:r>
            <a:r>
              <a:rPr lang="en-US" dirty="0" smtClean="0"/>
              <a:t> para </a:t>
            </a:r>
            <a:r>
              <a:rPr lang="en-US" dirty="0" err="1" smtClean="0"/>
              <a:t>mostrarse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media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Temp o hum </a:t>
            </a:r>
            <a:r>
              <a:rPr lang="en-US" dirty="0" err="1" smtClean="0"/>
              <a:t>excesiva</a:t>
            </a:r>
            <a:r>
              <a:rPr lang="en-US" dirty="0" smtClean="0"/>
              <a:t> </a:t>
            </a:r>
            <a:r>
              <a:rPr lang="en-US" dirty="0" err="1" smtClean="0"/>
              <a:t>lleva</a:t>
            </a:r>
            <a:r>
              <a:rPr lang="en-US" dirty="0" smtClean="0"/>
              <a:t> a </a:t>
            </a:r>
            <a:r>
              <a:rPr lang="en-US" dirty="0" err="1" smtClean="0"/>
              <a:t>modo</a:t>
            </a:r>
            <a:r>
              <a:rPr lang="en-US" dirty="0" smtClean="0"/>
              <a:t> </a:t>
            </a:r>
            <a:r>
              <a:rPr lang="en-US" dirty="0" err="1" smtClean="0"/>
              <a:t>emergencia</a:t>
            </a:r>
            <a:r>
              <a:rPr lang="en-US" dirty="0" smtClean="0"/>
              <a:t>, </a:t>
            </a:r>
            <a:r>
              <a:rPr lang="en-US" dirty="0" err="1" smtClean="0"/>
              <a:t>PiB</a:t>
            </a:r>
            <a:r>
              <a:rPr lang="en-US" dirty="0" smtClean="0"/>
              <a:t> lee </a:t>
            </a:r>
            <a:r>
              <a:rPr lang="en-US" dirty="0" err="1" smtClean="0"/>
              <a:t>esta</a:t>
            </a:r>
            <a:r>
              <a:rPr lang="en-US" dirty="0" smtClean="0"/>
              <a:t> variable </a:t>
            </a:r>
            <a:r>
              <a:rPr lang="en-US" dirty="0" err="1" smtClean="0"/>
              <a:t>eventualmente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mejor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interrupción</a:t>
            </a: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4013" y="365124"/>
            <a:ext cx="68997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Emergencias: Temperatura y Humedad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8716851" y="2647261"/>
            <a:ext cx="2500648" cy="23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9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222875"/>
          </a:xfrm>
        </p:spPr>
        <p:txBody>
          <a:bodyPr>
            <a:normAutofit/>
          </a:bodyPr>
          <a:lstStyle/>
          <a:p>
            <a:r>
              <a:rPr lang="en-US" dirty="0" smtClean="0"/>
              <a:t>Si </a:t>
            </a:r>
            <a:r>
              <a:rPr lang="en-US" dirty="0" err="1" smtClean="0"/>
              <a:t>bater</a:t>
            </a:r>
            <a:r>
              <a:rPr lang="es-ES" dirty="0" smtClean="0"/>
              <a:t>í</a:t>
            </a:r>
            <a:r>
              <a:rPr lang="en-US" dirty="0" smtClean="0"/>
              <a:t>a </a:t>
            </a:r>
            <a:r>
              <a:rPr lang="en-US" dirty="0" err="1" smtClean="0"/>
              <a:t>secundaria</a:t>
            </a:r>
            <a:r>
              <a:rPr lang="en-US" dirty="0" smtClean="0"/>
              <a:t> </a:t>
            </a:r>
            <a:r>
              <a:rPr lang="en-US" dirty="0" err="1" smtClean="0"/>
              <a:t>baja</a:t>
            </a:r>
            <a:r>
              <a:rPr lang="en-US" dirty="0" smtClean="0"/>
              <a:t> </a:t>
            </a:r>
            <a:r>
              <a:rPr lang="en-US" dirty="0" err="1" smtClean="0"/>
              <a:t>demasiado</a:t>
            </a:r>
            <a:r>
              <a:rPr lang="en-US" dirty="0" smtClean="0"/>
              <a:t>, </a:t>
            </a:r>
            <a:r>
              <a:rPr lang="en-US" dirty="0" err="1" smtClean="0"/>
              <a:t>desconectar</a:t>
            </a:r>
            <a:r>
              <a:rPr lang="en-US" dirty="0" smtClean="0"/>
              <a:t> </a:t>
            </a:r>
            <a:r>
              <a:rPr lang="en-US" dirty="0" err="1" smtClean="0"/>
              <a:t>batería</a:t>
            </a:r>
            <a:r>
              <a:rPr lang="en-US" dirty="0" smtClean="0"/>
              <a:t> principal</a:t>
            </a:r>
          </a:p>
          <a:p>
            <a:endParaRPr lang="en-US" dirty="0" smtClean="0"/>
          </a:p>
          <a:p>
            <a:r>
              <a:rPr lang="en-US" dirty="0" err="1" smtClean="0"/>
              <a:t>Realmente</a:t>
            </a:r>
            <a:r>
              <a:rPr lang="en-US" dirty="0" smtClean="0"/>
              <a:t> no </a:t>
            </a:r>
            <a:r>
              <a:rPr lang="en-US" dirty="0" err="1" smtClean="0"/>
              <a:t>necesario</a:t>
            </a:r>
            <a:r>
              <a:rPr lang="en-US" dirty="0" smtClean="0"/>
              <a:t> </a:t>
            </a:r>
            <a:r>
              <a:rPr lang="en-US" dirty="0" err="1" smtClean="0"/>
              <a:t>porque</a:t>
            </a:r>
            <a:r>
              <a:rPr lang="en-US" dirty="0" smtClean="0"/>
              <a:t> </a:t>
            </a:r>
            <a:r>
              <a:rPr lang="en-US" dirty="0" err="1" smtClean="0"/>
              <a:t>relé</a:t>
            </a:r>
            <a:r>
              <a:rPr lang="en-US" dirty="0" smtClean="0"/>
              <a:t> se </a:t>
            </a:r>
            <a:r>
              <a:rPr lang="en-US" dirty="0" err="1" smtClean="0"/>
              <a:t>apagaría</a:t>
            </a:r>
            <a:r>
              <a:rPr lang="en-US" dirty="0" smtClean="0"/>
              <a:t> </a:t>
            </a:r>
            <a:r>
              <a:rPr lang="en-US" dirty="0" err="1" smtClean="0"/>
              <a:t>automáticamente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Pero </a:t>
            </a:r>
            <a:r>
              <a:rPr lang="en-US" dirty="0" err="1" smtClean="0"/>
              <a:t>evitar</a:t>
            </a:r>
            <a:r>
              <a:rPr lang="en-US" dirty="0" smtClean="0"/>
              <a:t> </a:t>
            </a:r>
            <a:r>
              <a:rPr lang="en-US" dirty="0" err="1" smtClean="0"/>
              <a:t>comportamiento</a:t>
            </a:r>
            <a:r>
              <a:rPr lang="en-US" dirty="0" smtClean="0"/>
              <a:t> </a:t>
            </a:r>
            <a:r>
              <a:rPr lang="en-US" dirty="0" err="1" smtClean="0"/>
              <a:t>errático</a:t>
            </a: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4013" y="365124"/>
            <a:ext cx="68997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Emergencias: Nivel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15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 smtClean="0"/>
                  <a:t>Comparar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referencia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interna</a:t>
                </a:r>
                <a:r>
                  <a:rPr lang="en-US" dirty="0" smtClean="0"/>
                  <a:t> 1,1 V con tension de </a:t>
                </a:r>
                <a:r>
                  <a:rPr lang="en-US" dirty="0" err="1" smtClean="0"/>
                  <a:t>fuente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err="1" smtClean="0"/>
                  <a:t>En</a:t>
                </a:r>
                <a:r>
                  <a:rPr lang="en-US" dirty="0" smtClean="0"/>
                  <a:t> ADC </a:t>
                </a:r>
                <a:r>
                  <a:rPr lang="en-US" dirty="0" err="1" smtClean="0"/>
                  <a:t>elegir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referencia</a:t>
                </a:r>
                <a:r>
                  <a:rPr lang="en-US" dirty="0" smtClean="0"/>
                  <a:t> mayor y entrada </a:t>
                </a:r>
                <a:r>
                  <a:rPr lang="en-US" dirty="0" err="1" smtClean="0"/>
                  <a:t>analógica</a:t>
                </a:r>
                <a:r>
                  <a:rPr lang="en-US" dirty="0" smtClean="0"/>
                  <a:t> con ADMUX </a:t>
                </a:r>
                <a:r>
                  <a:rPr lang="en-US" dirty="0"/>
                  <a:t>=</a:t>
                </a:r>
                <a:r>
                  <a:rPr lang="en-US" dirty="0" smtClean="0"/>
                  <a:t> 01001110</a:t>
                </a:r>
              </a:p>
              <a:p>
                <a:r>
                  <a:rPr lang="en-US" dirty="0" smtClean="0"/>
                  <a:t>REFS1:0 = 01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referencia</a:t>
                </a:r>
                <a:r>
                  <a:rPr lang="en-US" dirty="0" smtClean="0"/>
                  <a:t> = Fuente</a:t>
                </a:r>
              </a:p>
              <a:p>
                <a:r>
                  <a:rPr lang="en-US" dirty="0" smtClean="0"/>
                  <a:t>MUX[3:0] = 1110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entrada del ADC = 1,1 V</a:t>
                </a:r>
              </a:p>
              <a:p>
                <a:r>
                  <a:rPr lang="en-US" dirty="0" err="1" smtClean="0"/>
                  <a:t>En</a:t>
                </a:r>
                <a:r>
                  <a:rPr lang="en-US" dirty="0" smtClean="0"/>
                  <a:t> ADCSRA ADSC=1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empieza</a:t>
                </a:r>
                <a:r>
                  <a:rPr lang="en-US" dirty="0" smtClean="0"/>
                  <a:t> conversion (</a:t>
                </a:r>
                <a:r>
                  <a:rPr lang="en-US" dirty="0" err="1" smtClean="0"/>
                  <a:t>baja</a:t>
                </a:r>
                <a:r>
                  <a:rPr lang="en-US" dirty="0" smtClean="0"/>
                  <a:t> al </a:t>
                </a:r>
                <a:r>
                  <a:rPr lang="en-US" dirty="0" err="1" smtClean="0"/>
                  <a:t>acabar</a:t>
                </a:r>
                <a:r>
                  <a:rPr lang="en-US" dirty="0" smtClean="0"/>
                  <a:t>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bucle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mientras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bit_is_set</a:t>
                </a:r>
                <a:r>
                  <a:rPr lang="en-US" dirty="0" smtClean="0"/>
                  <a:t>()</a:t>
                </a:r>
              </a:p>
              <a:p>
                <a:r>
                  <a:rPr lang="en-US" dirty="0" smtClean="0"/>
                  <a:t>ADC </a:t>
                </a:r>
                <a:r>
                  <a:rPr lang="en-US" dirty="0" err="1" smtClean="0"/>
                  <a:t>guarda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ADCL y ADCH </a:t>
                </a:r>
                <a:r>
                  <a:rPr lang="en-US" dirty="0" err="1" smtClean="0"/>
                  <a:t>por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ello</a:t>
                </a:r>
                <a:r>
                  <a:rPr lang="en-US" dirty="0" smtClean="0"/>
                  <a:t> (ADCH&lt;&lt;8) | ADCL (</a:t>
                </a:r>
                <a:r>
                  <a:rPr lang="en-US" dirty="0" err="1" smtClean="0"/>
                  <a:t>Ej</a:t>
                </a:r>
                <a:r>
                  <a:rPr lang="en-US" dirty="0" smtClean="0"/>
                  <a:t>. 695)</a:t>
                </a:r>
              </a:p>
              <a:p>
                <a:r>
                  <a:rPr lang="en-US" dirty="0" err="1" smtClean="0"/>
                  <a:t>Teniendo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cuenta</a:t>
                </a:r>
                <a:r>
                  <a:rPr lang="en-US" dirty="0" smtClean="0"/>
                  <a:t> VIN = entrada de ADC = 1.1 V y VREF = </a:t>
                </a:r>
                <a:r>
                  <a:rPr lang="en-US" dirty="0" err="1" smtClean="0"/>
                  <a:t>referencia</a:t>
                </a:r>
                <a:r>
                  <a:rPr lang="en-US" dirty="0" smtClean="0"/>
                  <a:t> del ADC = Fuente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VREF = 1620,7 mV</a:t>
                </a:r>
                <a:endParaRPr lang="en-US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4454013" y="365124"/>
            <a:ext cx="68997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Emergencias: Nivel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9373803" y="2203926"/>
            <a:ext cx="2289810" cy="171196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7942598" y="2203926"/>
            <a:ext cx="1288488" cy="115268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5784850" y="4038600"/>
            <a:ext cx="1329556" cy="787241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403" y="4591288"/>
            <a:ext cx="1497397" cy="6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87" y="4138452"/>
            <a:ext cx="1693478" cy="687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9904" y="6046948"/>
            <a:ext cx="2899673" cy="62542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10"/>
          <a:stretch>
            <a:fillRect/>
          </a:stretch>
        </p:blipFill>
        <p:spPr>
          <a:xfrm>
            <a:off x="7873559" y="5322570"/>
            <a:ext cx="1759839" cy="28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0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 smtClean="0"/>
                  <a:t>attachInterrupt</a:t>
                </a:r>
                <a:r>
                  <a:rPr lang="es-ES" dirty="0" smtClean="0"/>
                  <a:t>()</a:t>
                </a:r>
                <a:endParaRPr lang="en-US" dirty="0"/>
              </a:p>
              <a:p>
                <a:pPr lvl="1"/>
                <a:r>
                  <a:rPr lang="en-US" dirty="0" err="1" smtClean="0"/>
                  <a:t>digitalPintToInterrupt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patillas</a:t>
                </a:r>
                <a:r>
                  <a:rPr lang="en-US" dirty="0" smtClean="0"/>
                  <a:t> 2 y 3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interrupciones</a:t>
                </a:r>
                <a:r>
                  <a:rPr lang="en-US" dirty="0" smtClean="0"/>
                  <a:t> 0 y 1</a:t>
                </a:r>
              </a:p>
              <a:p>
                <a:pPr lvl="2"/>
                <a:r>
                  <a:rPr lang="en-US" dirty="0" err="1" smtClean="0"/>
                  <a:t>Máx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prioridad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conectarBateria</a:t>
                </a:r>
                <a:r>
                  <a:rPr lang="en-US" dirty="0" smtClean="0"/>
                  <a:t>()/</a:t>
                </a:r>
                <a:r>
                  <a:rPr lang="en-US" dirty="0" err="1" smtClean="0"/>
                  <a:t>desconectarBateria</a:t>
                </a:r>
                <a:r>
                  <a:rPr lang="en-US" dirty="0" smtClean="0"/>
                  <a:t>()</a:t>
                </a:r>
              </a:p>
              <a:p>
                <a:pPr lvl="1"/>
                <a:r>
                  <a:rPr lang="en-US" dirty="0" smtClean="0"/>
                  <a:t>RISING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err="1" smtClean="0"/>
                  <a:t>Número</a:t>
                </a:r>
                <a:r>
                  <a:rPr lang="en-US" dirty="0" smtClean="0"/>
                  <a:t> de la </a:t>
                </a:r>
                <a:r>
                  <a:rPr lang="en-US" dirty="0" err="1" smtClean="0"/>
                  <a:t>interrupción</a:t>
                </a:r>
                <a:r>
                  <a:rPr lang="en-US" dirty="0" smtClean="0"/>
                  <a:t> y </a:t>
                </a:r>
                <a:r>
                  <a:rPr lang="en-US" dirty="0" err="1" smtClean="0"/>
                  <a:t>modo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EICRA y EIMSK</a:t>
                </a:r>
              </a:p>
              <a:p>
                <a:pPr lvl="1"/>
                <a:r>
                  <a:rPr lang="en-US" dirty="0" smtClean="0"/>
                  <a:t>EJ. </a:t>
                </a:r>
                <a:r>
                  <a:rPr lang="en-US" dirty="0" err="1" smtClean="0"/>
                  <a:t>Interrupción</a:t>
                </a:r>
                <a:r>
                  <a:rPr lang="en-US" dirty="0" smtClean="0"/>
                  <a:t> 1 y </a:t>
                </a:r>
                <a:r>
                  <a:rPr lang="en-US" dirty="0" err="1" smtClean="0"/>
                  <a:t>modo</a:t>
                </a:r>
                <a:r>
                  <a:rPr lang="en-US" dirty="0" smtClean="0"/>
                  <a:t> RISING=3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ISC11:0 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4454013" y="365124"/>
            <a:ext cx="68997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Conexión/Desconexión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995" y="4719358"/>
            <a:ext cx="3930467" cy="168368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6518910" y="2184401"/>
            <a:ext cx="1380490" cy="40421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6"/>
          <a:srcRect r="22595"/>
          <a:stretch/>
        </p:blipFill>
        <p:spPr bwMode="auto">
          <a:xfrm>
            <a:off x="6502400" y="3191396"/>
            <a:ext cx="1380490" cy="5242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7"/>
          <a:stretch>
            <a:fillRect/>
          </a:stretch>
        </p:blipFill>
        <p:spPr>
          <a:xfrm>
            <a:off x="6515100" y="2772450"/>
            <a:ext cx="1104392" cy="28417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8"/>
          <a:stretch>
            <a:fillRect/>
          </a:stretch>
        </p:blipFill>
        <p:spPr>
          <a:xfrm>
            <a:off x="6783508" y="4106992"/>
            <a:ext cx="2743200" cy="48069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9"/>
          <a:stretch>
            <a:fillRect/>
          </a:stretch>
        </p:blipFill>
        <p:spPr>
          <a:xfrm>
            <a:off x="8928996" y="2767757"/>
            <a:ext cx="1195424" cy="94790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10"/>
          <a:stretch>
            <a:fillRect/>
          </a:stretch>
        </p:blipFill>
        <p:spPr>
          <a:xfrm>
            <a:off x="10350258" y="2757406"/>
            <a:ext cx="1270242" cy="95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4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</a:t>
            </a:r>
            <a:r>
              <a:rPr lang="es-ES" dirty="0" err="1" smtClean="0"/>
              <a:t>ágenes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780351"/>
            <a:ext cx="11029615" cy="5142044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Robot de campo 1: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www.abc.net.au/news/image/7908638-3x2-940x627.jpg</a:t>
            </a:r>
            <a:endParaRPr lang="en-US" dirty="0" smtClean="0"/>
          </a:p>
          <a:p>
            <a:r>
              <a:rPr lang="en-US" dirty="0" smtClean="0"/>
              <a:t>Robot de campo 2</a:t>
            </a:r>
            <a:r>
              <a:rPr lang="en-US" dirty="0"/>
              <a:t>: 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s3-eu-central-1.amazonaws.com/centaur-wp/theengineer/prod/content/uploads/2017/02/24082627/fruit_picking_robot.jpeg</a:t>
            </a:r>
            <a:endParaRPr lang="en-US" dirty="0" smtClean="0"/>
          </a:p>
          <a:p>
            <a:r>
              <a:rPr lang="en-US" dirty="0"/>
              <a:t>Drone y campo: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uavics.com/wp-content/uploads/2017/10/Precision-Agriculture-4.jpg</a:t>
            </a:r>
            <a:endParaRPr lang="en-US" dirty="0" smtClean="0"/>
          </a:p>
          <a:p>
            <a:r>
              <a:rPr lang="en-US" dirty="0" err="1" smtClean="0"/>
              <a:t>Vinbot</a:t>
            </a:r>
            <a:r>
              <a:rPr lang="en-US" dirty="0"/>
              <a:t> </a:t>
            </a:r>
            <a:r>
              <a:rPr lang="en-US" dirty="0" err="1" smtClean="0"/>
              <a:t>uvas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encrypted-tbn0.gstatic.com/images?q=tbn:ANd9GcQ1zmr6fuaCZFFWEQh9BxdiE4nsmgQWC4QHBrPgdHv2CFx2paur</a:t>
            </a:r>
            <a:endParaRPr lang="en-US" dirty="0" smtClean="0"/>
          </a:p>
          <a:p>
            <a:r>
              <a:rPr lang="en-US" dirty="0" err="1" smtClean="0"/>
              <a:t>Interfaz</a:t>
            </a:r>
            <a:r>
              <a:rPr lang="en-US" dirty="0" smtClean="0"/>
              <a:t> de </a:t>
            </a:r>
            <a:r>
              <a:rPr lang="en-US" dirty="0" err="1" smtClean="0"/>
              <a:t>Farmbot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software.farm.bot/docs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Detalle</a:t>
            </a:r>
            <a:r>
              <a:rPr lang="en-US" dirty="0" smtClean="0"/>
              <a:t> </a:t>
            </a:r>
            <a:r>
              <a:rPr lang="en-US" dirty="0" err="1" smtClean="0"/>
              <a:t>SPaH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104.131.251.97/msl/wp-content/uploads/sites/20/2015/09/2464733_orig.jpg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Sesam</a:t>
            </a:r>
            <a:r>
              <a:rPr lang="en-US" dirty="0"/>
              <a:t> John Deere: </a:t>
            </a:r>
            <a:r>
              <a:rPr lang="en-US" dirty="0">
                <a:hlinkClick r:id="rId8"/>
              </a:rPr>
              <a:t>https://cdn.oemoffhighway.com/files/base/acbm/ooh/image/2018/01/960w/SESAM_01___</a:t>
            </a:r>
            <a:r>
              <a:rPr lang="en-US" dirty="0" smtClean="0">
                <a:hlinkClick r:id="rId8"/>
              </a:rPr>
              <a:t>JD.5a6a68abbc9e5.jpg</a:t>
            </a:r>
            <a:endParaRPr lang="en-US" dirty="0" smtClean="0"/>
          </a:p>
          <a:p>
            <a:r>
              <a:rPr lang="en-US" dirty="0" err="1" smtClean="0"/>
              <a:t>Ondas</a:t>
            </a:r>
            <a:r>
              <a:rPr lang="en-US" dirty="0"/>
              <a:t>: </a:t>
            </a:r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cdn3.iconfinder.com/data/icons/miscellaneous-symbols/100/symbol-feed-512.png</a:t>
            </a:r>
            <a:endParaRPr lang="en-US" dirty="0" smtClean="0"/>
          </a:p>
          <a:p>
            <a:r>
              <a:rPr lang="en-US" dirty="0" smtClean="0"/>
              <a:t>Tic: </a:t>
            </a:r>
            <a:r>
              <a:rPr lang="en-US" dirty="0">
                <a:hlinkClick r:id="rId10"/>
              </a:rPr>
              <a:t>http://stjosephscatholicprimaryschool.com/wp-content/uploads/2018/01/tick-305245__</a:t>
            </a:r>
            <a:r>
              <a:rPr lang="en-US" dirty="0" smtClean="0">
                <a:hlinkClick r:id="rId10"/>
              </a:rPr>
              <a:t>3401.png?w=640</a:t>
            </a:r>
            <a:endParaRPr lang="en-US" dirty="0" smtClean="0"/>
          </a:p>
          <a:p>
            <a:r>
              <a:rPr lang="en-US" dirty="0" err="1"/>
              <a:t>Servidor</a:t>
            </a:r>
            <a:r>
              <a:rPr lang="en-US" dirty="0"/>
              <a:t>: </a:t>
            </a:r>
            <a:r>
              <a:rPr lang="en-US" dirty="0">
                <a:hlinkClick r:id="rId11"/>
              </a:rPr>
              <a:t>https://openclipart.org/detail/237992/cloud-server</a:t>
            </a:r>
            <a:endParaRPr lang="en-US" dirty="0"/>
          </a:p>
          <a:p>
            <a:r>
              <a:rPr lang="en-US" dirty="0"/>
              <a:t>Flask: </a:t>
            </a:r>
            <a:r>
              <a:rPr lang="en-US" dirty="0">
                <a:hlinkClick r:id="rId12"/>
              </a:rPr>
              <a:t>http://flask-training-courses.uk/courses/flask4py</a:t>
            </a:r>
            <a:endParaRPr lang="en-US" dirty="0"/>
          </a:p>
          <a:p>
            <a:r>
              <a:rPr lang="es-ES" dirty="0" err="1"/>
              <a:t>Mosquitto</a:t>
            </a:r>
            <a:r>
              <a:rPr lang="en-US" dirty="0"/>
              <a:t>: </a:t>
            </a:r>
            <a:r>
              <a:rPr lang="en-US" dirty="0">
                <a:hlinkClick r:id="rId13"/>
              </a:rPr>
              <a:t>https://i1.wp.com/randomnerdtutorials.com/wp-content/uploads/2017/01/Eclipse-Mosquitto-logo.png?w=200&amp;ssl=1</a:t>
            </a:r>
            <a:r>
              <a:rPr lang="en-US" dirty="0"/>
              <a:t> </a:t>
            </a:r>
          </a:p>
          <a:p>
            <a:r>
              <a:rPr lang="en-US" dirty="0"/>
              <a:t>Sat</a:t>
            </a:r>
            <a:r>
              <a:rPr lang="es-ES" dirty="0"/>
              <a:t>élite: </a:t>
            </a:r>
            <a:r>
              <a:rPr lang="en-US" dirty="0">
                <a:hlinkClick r:id="rId14"/>
              </a:rPr>
              <a:t>https://commons.wikimedia.org/wiki/File:FP_Satellite_icon.svg</a:t>
            </a:r>
            <a:endParaRPr lang="en-US" dirty="0"/>
          </a:p>
          <a:p>
            <a:r>
              <a:rPr lang="es-ES" dirty="0" err="1"/>
              <a:t>Raspberry</a:t>
            </a:r>
            <a:r>
              <a:rPr lang="es-ES" dirty="0"/>
              <a:t> Pi</a:t>
            </a:r>
            <a:r>
              <a:rPr lang="en-US" dirty="0"/>
              <a:t>: </a:t>
            </a:r>
            <a:r>
              <a:rPr lang="en-US" dirty="0">
                <a:hlinkClick r:id="rId15"/>
              </a:rPr>
              <a:t>https://dev.iachieved.it/iachievedit/swift-3-0-on-raspberry-pi-2-and-3/</a:t>
            </a:r>
            <a:endParaRPr lang="en-US" dirty="0"/>
          </a:p>
          <a:p>
            <a:r>
              <a:rPr lang="en-US" dirty="0"/>
              <a:t>Campo: </a:t>
            </a:r>
            <a:r>
              <a:rPr lang="en-US" dirty="0">
                <a:hlinkClick r:id="rId16"/>
              </a:rPr>
              <a:t>https://greentumble.com/wp-content/uploads/2016/07/Monoculture-farming.jpg</a:t>
            </a:r>
            <a:r>
              <a:rPr lang="en-US" dirty="0"/>
              <a:t> </a:t>
            </a:r>
          </a:p>
          <a:p>
            <a:r>
              <a:rPr lang="en-US" dirty="0" err="1"/>
              <a:t>marchaParo</a:t>
            </a:r>
            <a:r>
              <a:rPr lang="en-US" dirty="0"/>
              <a:t>: </a:t>
            </a:r>
            <a:r>
              <a:rPr lang="en-US" dirty="0">
                <a:hlinkClick r:id="rId17"/>
              </a:rPr>
              <a:t>https://images-na.ssl-images-amazon.com/images/I/31xLbVROmIL._SX425_.jpg</a:t>
            </a:r>
            <a:endParaRPr lang="en-US" dirty="0"/>
          </a:p>
          <a:p>
            <a:r>
              <a:rPr lang="en-US" dirty="0"/>
              <a:t>Cable USB: </a:t>
            </a:r>
            <a:r>
              <a:rPr lang="en-US" dirty="0">
                <a:hlinkClick r:id="rId18"/>
              </a:rPr>
              <a:t>https://thegoodguys.sirv.com/products/50037642/50037642_131881.PNG?scale.height=505&amp;scale.width=773&amp;canvas.height=505&amp;canvas.width=773&amp;canvas.opacity=0&amp;format=png&amp;png.optimize=true</a:t>
            </a:r>
            <a:endParaRPr lang="en-US" dirty="0"/>
          </a:p>
          <a:p>
            <a:r>
              <a:rPr lang="en-US" dirty="0"/>
              <a:t>SQLite: </a:t>
            </a:r>
            <a:r>
              <a:rPr lang="en-US" dirty="0">
                <a:hlinkClick r:id="rId19"/>
              </a:rPr>
              <a:t>https://www.phpliteadmin.org/wp-content/uploads/2016/04/cropped-logo.png</a:t>
            </a:r>
            <a:endParaRPr lang="en-US" dirty="0"/>
          </a:p>
          <a:p>
            <a:r>
              <a:rPr lang="es-ES" dirty="0"/>
              <a:t>Calendario</a:t>
            </a:r>
            <a:r>
              <a:rPr lang="en-US" dirty="0"/>
              <a:t>: </a:t>
            </a:r>
            <a:r>
              <a:rPr lang="en-US" dirty="0">
                <a:hlinkClick r:id="rId20"/>
              </a:rPr>
              <a:t>http://ddsb.ca/school/donaldawilsonss/PublishingImages/Calendar%203.png</a:t>
            </a:r>
            <a:endParaRPr lang="en-US" dirty="0"/>
          </a:p>
          <a:p>
            <a:r>
              <a:rPr lang="en-US" dirty="0" err="1"/>
              <a:t>Rel</a:t>
            </a:r>
            <a:r>
              <a:rPr lang="es-ES" dirty="0"/>
              <a:t>é</a:t>
            </a:r>
            <a:r>
              <a:rPr lang="en-US" dirty="0"/>
              <a:t>: </a:t>
            </a:r>
            <a:r>
              <a:rPr lang="en-US" dirty="0">
                <a:hlinkClick r:id="rId21"/>
              </a:rPr>
              <a:t>http://www.salvadoraquitem.com.br/web/wp-content/uploads/2017/06/rele_01_canal-02.png</a:t>
            </a:r>
            <a:endParaRPr lang="en-US" dirty="0"/>
          </a:p>
          <a:p>
            <a:r>
              <a:rPr lang="en-US" dirty="0" err="1"/>
              <a:t>Bater</a:t>
            </a:r>
            <a:r>
              <a:rPr lang="es-ES" dirty="0" err="1"/>
              <a:t>ía</a:t>
            </a:r>
            <a:r>
              <a:rPr lang="en-US" dirty="0"/>
              <a:t>: </a:t>
            </a:r>
            <a:r>
              <a:rPr lang="en-US" dirty="0">
                <a:hlinkClick r:id="rId22"/>
              </a:rPr>
              <a:t>http://</a:t>
            </a:r>
            <a:r>
              <a:rPr lang="en-US" dirty="0" smtClean="0">
                <a:hlinkClick r:id="rId22"/>
              </a:rPr>
              <a:t>www.free-icons-download.net/images/battery-symbol-icon-63483.png</a:t>
            </a:r>
            <a:endParaRPr lang="en-US" dirty="0" smtClean="0"/>
          </a:p>
          <a:p>
            <a:r>
              <a:rPr lang="en-US" dirty="0"/>
              <a:t>Control IR: </a:t>
            </a:r>
            <a:r>
              <a:rPr lang="en-US" dirty="0">
                <a:hlinkClick r:id="rId23"/>
              </a:rPr>
              <a:t>https://camo.githubusercontent.com/cd9792452281738b3cc680d91be2c32fc75fcb0d/687474703a2f2f692e696d6775722e636f6d2f6b3830623755662e706e67</a:t>
            </a:r>
            <a:endParaRPr lang="en-US" dirty="0"/>
          </a:p>
          <a:p>
            <a:r>
              <a:rPr lang="en-US" dirty="0"/>
              <a:t>Se</a:t>
            </a:r>
            <a:r>
              <a:rPr lang="es-ES" dirty="0" err="1"/>
              <a:t>ñal</a:t>
            </a:r>
            <a:r>
              <a:rPr lang="es-ES" dirty="0"/>
              <a:t> IR</a:t>
            </a:r>
            <a:r>
              <a:rPr lang="en-US" dirty="0"/>
              <a:t>: </a:t>
            </a:r>
            <a:r>
              <a:rPr lang="en-US" dirty="0">
                <a:hlinkClick r:id="rId24"/>
              </a:rPr>
              <a:t>https://openclipart.org/image/2400px/svg_to_png/239995/IR_symbol_paths.png</a:t>
            </a:r>
            <a:endParaRPr lang="en-US" dirty="0"/>
          </a:p>
          <a:p>
            <a:r>
              <a:rPr lang="en-US" dirty="0"/>
              <a:t>Arduino: </a:t>
            </a:r>
            <a:r>
              <a:rPr lang="en-US" dirty="0">
                <a:hlinkClick r:id="rId25"/>
              </a:rPr>
              <a:t>https://i0.wp.com/fearescaperoom.com/wp-content/uploads/2018/04/arduino-logo-363f5dda317309ae-512x512-e1523823814294.png?ssl=1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92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smtClean="0"/>
              <a:t>Intro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 smtClean="0"/>
                  <a:t>Vinbot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tamaño</a:t>
                </a:r>
                <a:r>
                  <a:rPr lang="en-US" dirty="0" smtClean="0"/>
                  <a:t>, vision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r>
                  <a:rPr lang="es-ES" dirty="0" err="1" smtClean="0"/>
                  <a:t>Farmbot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s-ES" dirty="0" smtClean="0"/>
                  <a:t>sondeo, interfaz/control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s-ES" dirty="0" smtClean="0"/>
              </a:p>
              <a:p>
                <a:r>
                  <a:rPr lang="es-ES" dirty="0" smtClean="0"/>
                  <a:t>Nasa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pequeñas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paladas</a:t>
                </a:r>
                <a:r>
                  <a:rPr lang="en-US" dirty="0"/>
                  <a:t>, </a:t>
                </a:r>
                <a:r>
                  <a:rPr lang="en-US" dirty="0" err="1" smtClean="0"/>
                  <a:t>volatiliza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1" b="-16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Inspiración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http://vinbot.eu/wp-content/uploads/2014/04/slide11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1" t="14759" r="32348" b="44474"/>
          <a:stretch/>
        </p:blipFill>
        <p:spPr bwMode="auto">
          <a:xfrm>
            <a:off x="3502305" y="2541590"/>
            <a:ext cx="1710598" cy="12601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https://cdn.shopify.com/s/files/1/2040/0289/files/etcipnja.JPG?685620394167029695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25" y="4162883"/>
            <a:ext cx="2433022" cy="1190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s://msl-scicorner.jpl.nasa.gov/images/sa21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284" y="5858799"/>
            <a:ext cx="1430020" cy="92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ttps://encrypted-tbn0.gstatic.com/images?q=tbn:ANd9GcQ1zmr6fuaCZFFWEQh9BxdiE4nsmgQWC4QHBrPgdHv2CFx2pau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894" y="2538500"/>
            <a:ext cx="2340882" cy="126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farmbot interface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56"/>
          <a:stretch/>
        </p:blipFill>
        <p:spPr bwMode="auto">
          <a:xfrm>
            <a:off x="3444707" y="4162883"/>
            <a:ext cx="1825794" cy="120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104.131.251.97/msl/wp-content/uploads/sites/20/2015/09/2464733_orig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297" y="5884798"/>
            <a:ext cx="1430077" cy="92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90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</a:t>
            </a:r>
            <a:r>
              <a:rPr lang="es-ES" dirty="0" err="1" smtClean="0"/>
              <a:t>ágenes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780351"/>
            <a:ext cx="11029615" cy="5142044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Sensor </a:t>
            </a:r>
            <a:r>
              <a:rPr lang="en-US" dirty="0" err="1" smtClean="0"/>
              <a:t>ultrasonidos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https://social.technet.microsoft.com/wiki/cfs-filesystemfile.ashx/__key/communityserver-wikis-components-files/00-00-00-00-05/4087.Ultrasonic.png</a:t>
            </a:r>
            <a:r>
              <a:rPr lang="en-US" dirty="0" smtClean="0"/>
              <a:t> </a:t>
            </a:r>
          </a:p>
          <a:p>
            <a:r>
              <a:rPr lang="en-US" dirty="0" smtClean="0"/>
              <a:t>Br</a:t>
            </a:r>
            <a:r>
              <a:rPr lang="es-ES" dirty="0" err="1" smtClean="0"/>
              <a:t>újula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https://1.bp.blogspot.com/-0na65G4PvBE/U_-xq3GZQqI/AAAAAAAAHG0/OvClI5MoUWE/s1600/compass_rose_by_draconicparagon-d6rjgqi.png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Controlador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motores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http://www.basicmicro.com/assets/templates/responsive-version-11-sept-2018/images/motion-controller.png</a:t>
            </a:r>
            <a:r>
              <a:rPr lang="en-US" dirty="0"/>
              <a:t> </a:t>
            </a:r>
          </a:p>
          <a:p>
            <a:r>
              <a:rPr lang="en-US" dirty="0"/>
              <a:t>Motor: </a:t>
            </a:r>
            <a:r>
              <a:rPr lang="en-US" dirty="0">
                <a:hlinkClick r:id="rId5"/>
              </a:rPr>
              <a:t>https://www.portescap.com/sites/default/files/prt_product_Brushless_DC_ECS-22_380x307_2.png</a:t>
            </a:r>
            <a:r>
              <a:rPr lang="en-US" dirty="0"/>
              <a:t> </a:t>
            </a:r>
          </a:p>
          <a:p>
            <a:r>
              <a:rPr lang="en-US" dirty="0" err="1"/>
              <a:t>Actuador</a:t>
            </a:r>
            <a:r>
              <a:rPr lang="en-US" dirty="0"/>
              <a:t> lineal: </a:t>
            </a:r>
            <a:r>
              <a:rPr lang="en-US" dirty="0">
                <a:hlinkClick r:id="rId6"/>
              </a:rPr>
              <a:t>http://strutsafrica.co.za/wp-content/uploads/2017/01/Mini_Linear_Actuator_PA-14.png</a:t>
            </a:r>
            <a:r>
              <a:rPr lang="en-US" dirty="0"/>
              <a:t> </a:t>
            </a:r>
          </a:p>
          <a:p>
            <a:r>
              <a:rPr lang="en-US" dirty="0" err="1"/>
              <a:t>Sonda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https://www.delta-t.co.uk/wp-content/uploads/2016/10/WET-1.png</a:t>
            </a:r>
            <a:r>
              <a:rPr lang="en-US" dirty="0"/>
              <a:t> </a:t>
            </a:r>
          </a:p>
          <a:p>
            <a:r>
              <a:rPr lang="en-US" dirty="0"/>
              <a:t>Camera: </a:t>
            </a:r>
            <a:r>
              <a:rPr lang="en-US" dirty="0">
                <a:hlinkClick r:id="rId8"/>
              </a:rPr>
              <a:t>https://tshop.r10s.com/831/376/9897/085c/b0a8/2bdf/7ca4/11b2e8b59254ab3a2959ed.png</a:t>
            </a:r>
            <a:r>
              <a:rPr lang="en-US" dirty="0"/>
              <a:t> </a:t>
            </a:r>
          </a:p>
          <a:p>
            <a:r>
              <a:rPr lang="en-US" dirty="0" err="1"/>
              <a:t>Parada</a:t>
            </a:r>
            <a:r>
              <a:rPr lang="en-US" dirty="0"/>
              <a:t> de </a:t>
            </a:r>
            <a:r>
              <a:rPr lang="en-US" dirty="0" err="1"/>
              <a:t>emergencia</a:t>
            </a:r>
            <a:r>
              <a:rPr lang="en-US" dirty="0"/>
              <a:t>: </a:t>
            </a:r>
            <a:r>
              <a:rPr lang="en-US" dirty="0">
                <a:hlinkClick r:id="rId9"/>
              </a:rPr>
              <a:t>http://proteusswitchgear.com/media/catalog/product/cache/1/image/500x500/9df78eab33525d08d6e5fb8d27136e95/E/M/EM-STOP_9.png</a:t>
            </a:r>
            <a:r>
              <a:rPr lang="en-US" dirty="0"/>
              <a:t> </a:t>
            </a:r>
          </a:p>
          <a:p>
            <a:r>
              <a:rPr lang="en-US" dirty="0" err="1"/>
              <a:t>Obst</a:t>
            </a:r>
            <a:r>
              <a:rPr lang="es-ES" dirty="0" err="1"/>
              <a:t>áculo</a:t>
            </a:r>
            <a:r>
              <a:rPr lang="en-US" dirty="0"/>
              <a:t>: </a:t>
            </a:r>
            <a:r>
              <a:rPr lang="en-US" dirty="0">
                <a:hlinkClick r:id="rId10"/>
              </a:rPr>
              <a:t>https://cdn1.iconfinder.com/data/icons/sports-32/64/sport-34-512.png</a:t>
            </a:r>
            <a:r>
              <a:rPr lang="en-US" dirty="0"/>
              <a:t> </a:t>
            </a:r>
          </a:p>
          <a:p>
            <a:r>
              <a:rPr lang="en-US" dirty="0" err="1"/>
              <a:t>Objetivo</a:t>
            </a:r>
            <a:r>
              <a:rPr lang="en-US" dirty="0"/>
              <a:t>: </a:t>
            </a:r>
            <a:r>
              <a:rPr lang="en-US" dirty="0">
                <a:hlinkClick r:id="rId11"/>
              </a:rPr>
              <a:t>https://cdn.pixabay.com/photo/2016/04/01/11/18/ancient-1300292_960_720.png</a:t>
            </a:r>
            <a:endParaRPr lang="en-US" dirty="0"/>
          </a:p>
          <a:p>
            <a:r>
              <a:rPr lang="en-US" dirty="0" err="1"/>
              <a:t>Portátil</a:t>
            </a:r>
            <a:r>
              <a:rPr lang="en-US" dirty="0"/>
              <a:t>: </a:t>
            </a:r>
            <a:r>
              <a:rPr lang="en-US" dirty="0">
                <a:hlinkClick r:id="rId12"/>
              </a:rPr>
              <a:t>http://</a:t>
            </a:r>
            <a:r>
              <a:rPr lang="en-US" dirty="0" smtClean="0">
                <a:hlinkClick r:id="rId12"/>
              </a:rPr>
              <a:t>pluspng.com/laptop-png-black-and-white-2432.html</a:t>
            </a:r>
          </a:p>
          <a:p>
            <a:r>
              <a:rPr lang="en-US" dirty="0" smtClean="0"/>
              <a:t>Llama: </a:t>
            </a:r>
            <a:r>
              <a:rPr lang="en-US" dirty="0" smtClean="0">
                <a:hlinkClick r:id="rId13"/>
              </a:rPr>
              <a:t>https://i1.wp.com/futurerestoration.com/wp-content/uploads/2018/06/fire-icon-80-1.png</a:t>
            </a:r>
            <a:r>
              <a:rPr lang="en-US" dirty="0" smtClean="0"/>
              <a:t> </a:t>
            </a:r>
          </a:p>
          <a:p>
            <a:r>
              <a:rPr lang="es-ES" dirty="0" smtClean="0"/>
              <a:t>Gota: </a:t>
            </a:r>
            <a:r>
              <a:rPr lang="es-ES" dirty="0" smtClean="0">
                <a:hlinkClick r:id="rId14"/>
              </a:rPr>
              <a:t>http://tcmud.org/wp-content/uploads/2012/09/water-drop.png</a:t>
            </a:r>
            <a:r>
              <a:rPr lang="es-ES" dirty="0" smtClean="0"/>
              <a:t> </a:t>
            </a:r>
            <a:endParaRPr lang="en-US" dirty="0" smtClean="0"/>
          </a:p>
          <a:p>
            <a:r>
              <a:rPr lang="es-ES" dirty="0" smtClean="0"/>
              <a:t>Calavera: </a:t>
            </a:r>
            <a:r>
              <a:rPr lang="es-ES" dirty="0" smtClean="0">
                <a:hlinkClick r:id="rId15"/>
              </a:rPr>
              <a:t>https://b.kisscc0.com/20180814/fbe/kisscc0-human-skull-symbolism-skull-and-crossbones-skull-a-calavera-vector-5b72ce0ace5f88.7730128115342505068453.png</a:t>
            </a:r>
            <a:r>
              <a:rPr lang="es-ES" dirty="0" smtClean="0"/>
              <a:t> </a:t>
            </a:r>
          </a:p>
          <a:p>
            <a:r>
              <a:rPr lang="en-US" dirty="0" err="1" smtClean="0"/>
              <a:t>Vegetaci</a:t>
            </a:r>
            <a:r>
              <a:rPr lang="es-ES" dirty="0" err="1" smtClean="0"/>
              <a:t>ón</a:t>
            </a:r>
            <a:r>
              <a:rPr lang="en-US" dirty="0" smtClean="0"/>
              <a:t> mala: </a:t>
            </a:r>
            <a:r>
              <a:rPr lang="en-US" dirty="0" smtClean="0">
                <a:hlinkClick r:id="rId16"/>
              </a:rPr>
              <a:t>https://www.gardeningknowhow.com/wp-content/uploads/2015/06/corkscrew-hazel.jpg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Vegetaci</a:t>
            </a:r>
            <a:r>
              <a:rPr lang="es-ES" dirty="0" err="1" smtClean="0"/>
              <a:t>ón</a:t>
            </a:r>
            <a:r>
              <a:rPr lang="en-US" dirty="0" smtClean="0"/>
              <a:t> normal: </a:t>
            </a:r>
            <a:r>
              <a:rPr lang="en-US" dirty="0" smtClean="0">
                <a:hlinkClick r:id="rId17"/>
              </a:rPr>
              <a:t>https://agfax.com/wp-content/uploads/corn_late_season_nitrogen_deficiency_university_of_minnesota.jpg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Vegetaci</a:t>
            </a:r>
            <a:r>
              <a:rPr lang="es-ES" dirty="0" err="1" smtClean="0"/>
              <a:t>ón</a:t>
            </a:r>
            <a:r>
              <a:rPr lang="en-US" dirty="0" smtClean="0"/>
              <a:t> </a:t>
            </a:r>
            <a:r>
              <a:rPr lang="en-US" dirty="0" err="1" smtClean="0"/>
              <a:t>buena</a:t>
            </a:r>
            <a:r>
              <a:rPr lang="en-US" dirty="0" smtClean="0"/>
              <a:t>: </a:t>
            </a:r>
            <a:r>
              <a:rPr lang="en-US" dirty="0" smtClean="0">
                <a:hlinkClick r:id="rId18"/>
              </a:rPr>
              <a:t>http://easyponic.com/wp-content/uploads/2016/03/leaves-water-drops-767x340.jpg</a:t>
            </a:r>
            <a:endParaRPr lang="en-US" dirty="0" smtClean="0"/>
          </a:p>
          <a:p>
            <a:r>
              <a:rPr lang="en-US" dirty="0" err="1" smtClean="0"/>
              <a:t>Batería</a:t>
            </a:r>
            <a:r>
              <a:rPr lang="en-US" dirty="0" smtClean="0"/>
              <a:t> de moto: </a:t>
            </a:r>
            <a:r>
              <a:rPr lang="en-US" dirty="0" smtClean="0">
                <a:hlinkClick r:id="rId19"/>
              </a:rPr>
              <a:t>https://www.batterycharged.co.uk/images/product/full/Yuasa-YB9-B-Motorbike-Battery.jpg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Enchufe</a:t>
            </a:r>
            <a:r>
              <a:rPr lang="en-US" dirty="0" smtClean="0"/>
              <a:t>: </a:t>
            </a:r>
            <a:r>
              <a:rPr lang="en-US" dirty="0" smtClean="0">
                <a:hlinkClick r:id="rId20"/>
              </a:rPr>
              <a:t>https://cdn.tutsplus.com/vector/uploads/legacy/tuts/000-2012/586_power_plug/0.jpg</a:t>
            </a:r>
            <a:r>
              <a:rPr lang="en-US" dirty="0" smtClean="0"/>
              <a:t> </a:t>
            </a:r>
          </a:p>
          <a:p>
            <a:r>
              <a:rPr lang="en-US" dirty="0" smtClean="0"/>
              <a:t>Panel solar: </a:t>
            </a:r>
            <a:r>
              <a:rPr lang="en-US" dirty="0" smtClean="0">
                <a:hlinkClick r:id="rId21"/>
              </a:rPr>
              <a:t>https://http2.mlstatic.com/D_NP_872338-MLM27586507764_062018-Q.jpg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Cargador</a:t>
            </a:r>
            <a:r>
              <a:rPr lang="en-US" dirty="0" smtClean="0"/>
              <a:t> solar: </a:t>
            </a:r>
            <a:r>
              <a:rPr lang="en-US" dirty="0" smtClean="0">
                <a:hlinkClick r:id="rId22"/>
              </a:rPr>
              <a:t>https://es.aliexpress.com/item/40-50-60-100A-MPPT-Panel-Solar-regulador-de-carga-controlador-12-V-24-V-Auto/32896603004.html</a:t>
            </a:r>
            <a:endParaRPr lang="en-US" dirty="0" smtClean="0"/>
          </a:p>
          <a:p>
            <a:r>
              <a:rPr lang="en-US" dirty="0" err="1" smtClean="0"/>
              <a:t>Interruptor</a:t>
            </a:r>
            <a:r>
              <a:rPr lang="en-US" dirty="0" smtClean="0"/>
              <a:t>: </a:t>
            </a:r>
            <a:r>
              <a:rPr lang="en-US" dirty="0" smtClean="0">
                <a:hlinkClick r:id="rId23"/>
              </a:rPr>
              <a:t>https://www.shoptronica.com/14802-thickbox_default/pulsador-conmutado-basculante-rocker-1366i-3-posiciones-con-retorno.jpg</a:t>
            </a:r>
            <a:endParaRPr lang="en-US" dirty="0" smtClean="0"/>
          </a:p>
          <a:p>
            <a:r>
              <a:rPr lang="en-US" dirty="0" smtClean="0"/>
              <a:t>Arduino: </a:t>
            </a:r>
            <a:r>
              <a:rPr lang="en-US" dirty="0" smtClean="0">
                <a:hlinkClick r:id="rId24"/>
              </a:rPr>
              <a:t>https://upload.wikimedia.org/wikipedia/commons/thumb/3/38/Arduino_Uno_-_R3.jpg/220px-Arduino_Uno_-_R3.jpg</a:t>
            </a:r>
            <a:r>
              <a:rPr lang="en-US" dirty="0" smtClean="0"/>
              <a:t>  </a:t>
            </a:r>
          </a:p>
          <a:p>
            <a:r>
              <a:rPr lang="en-US" dirty="0" smtClean="0"/>
              <a:t>Tierra: </a:t>
            </a:r>
            <a:r>
              <a:rPr lang="en-US" dirty="0" smtClean="0">
                <a:hlinkClick r:id="rId25"/>
              </a:rPr>
              <a:t>https://upload.wikimedia.org/wikipedia/commons/thumb/9/91/Earth_Ground.svg/2000px-Earth_Ground.svg.png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1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smtClean="0"/>
              <a:t>Intro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 smtClean="0"/>
                  <a:t>Muestreo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accesorios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tractores</a:t>
                </a:r>
                <a:r>
                  <a:rPr lang="en-US" dirty="0" smtClean="0"/>
                  <a:t>/</a:t>
                </a:r>
                <a:r>
                  <a:rPr lang="en-US" dirty="0" err="1" smtClean="0"/>
                  <a:t>camiones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dimensiones reales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s-ES" dirty="0" smtClean="0"/>
              </a:p>
              <a:p>
                <a:r>
                  <a:rPr lang="es-ES" dirty="0" smtClean="0"/>
                  <a:t>Bases para aficionados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Agent390 de </a:t>
                </a:r>
                <a:r>
                  <a:rPr lang="es-ES" dirty="0" err="1" smtClean="0"/>
                  <a:t>Actobotics</a:t>
                </a:r>
                <a:endParaRPr lang="es-ES" dirty="0" smtClean="0"/>
              </a:p>
              <a:p>
                <a:pPr lvl="1"/>
                <a:r>
                  <a:rPr lang="es-ES" dirty="0" smtClean="0"/>
                  <a:t>Peso</a:t>
                </a:r>
              </a:p>
              <a:p>
                <a:pPr lvl="1"/>
                <a:r>
                  <a:rPr lang="es-ES" dirty="0" smtClean="0"/>
                  <a:t>Precio</a:t>
                </a:r>
              </a:p>
              <a:p>
                <a:pPr lvl="1"/>
                <a:r>
                  <a:rPr lang="es-ES" dirty="0" err="1" smtClean="0"/>
                  <a:t>Flexibildad</a:t>
                </a:r>
                <a:endParaRPr lang="es-E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Inspiración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9" name="Picture 8" descr="http://magictecllc.com/images/2013/IMG_0164%20(1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179" y="2739487"/>
            <a:ext cx="1713865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ttp://www.christieengineering.com.au/wp-content/uploads/2018/09/soil-sampling-054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74"/>
          <a:stretch/>
        </p:blipFill>
        <p:spPr bwMode="auto">
          <a:xfrm>
            <a:off x="3918585" y="2739487"/>
            <a:ext cx="1461135" cy="12801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https://www.ams-samplers.com/media/wysiwyg/photos/9110AgProbe/New-3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61" y="2739487"/>
            <a:ext cx="208280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://www.dagurobot.com/image/cache/catalog/Robot%20Chassis/RS010-E/RS010-E-3_%E5%89%AF%E6%9C%AC-600x600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96" y="4692304"/>
            <a:ext cx="1741404" cy="1725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superdroidrobots.com/images/TP/TP-194-004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876" y="4786252"/>
            <a:ext cx="1544404" cy="1631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225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smtClean="0"/>
              <a:t>Intro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029615" cy="449970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ES" dirty="0" smtClean="0"/>
                  <a:t>Base</a:t>
                </a:r>
              </a:p>
              <a:p>
                <a:pPr lvl="1"/>
                <a:r>
                  <a:rPr lang="es-ES" dirty="0" smtClean="0"/>
                  <a:t>Agujero central</a:t>
                </a:r>
              </a:p>
              <a:p>
                <a:pPr lvl="1"/>
                <a:r>
                  <a:rPr lang="es-ES" dirty="0" smtClean="0"/>
                  <a:t>Contorno de sonar</a:t>
                </a:r>
              </a:p>
              <a:p>
                <a:pPr lvl="1"/>
                <a:r>
                  <a:rPr lang="es-ES" dirty="0" smtClean="0"/>
                  <a:t>Oruga</a:t>
                </a:r>
              </a:p>
              <a:p>
                <a:pPr marL="324000" lvl="1" indent="0">
                  <a:buNone/>
                </a:pPr>
                <a:endParaRPr lang="es-ES" dirty="0" smtClean="0"/>
              </a:p>
              <a:p>
                <a:r>
                  <a:rPr lang="es-ES" dirty="0" smtClean="0"/>
                  <a:t>Delante</a:t>
                </a:r>
              </a:p>
              <a:p>
                <a:pPr lvl="1"/>
                <a:r>
                  <a:rPr lang="es-ES" dirty="0" smtClean="0"/>
                  <a:t>Batería de moto 12 V 12 Ah</a:t>
                </a:r>
              </a:p>
              <a:p>
                <a:pPr lvl="1"/>
                <a:r>
                  <a:rPr lang="es-ES" dirty="0" smtClean="0"/>
                  <a:t>Pared</a:t>
                </a:r>
              </a:p>
              <a:p>
                <a:pPr lvl="1"/>
                <a:r>
                  <a:rPr lang="es-ES" dirty="0" err="1" smtClean="0"/>
                  <a:t>ArduinoB</a:t>
                </a:r>
                <a:r>
                  <a:rPr lang="es-ES" dirty="0" smtClean="0"/>
                  <a:t> y relé: batería secundaria 5V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s-ES" dirty="0" smtClean="0"/>
                  <a:t>convertidor </a:t>
                </a:r>
                <a:r>
                  <a:rPr lang="es-ES" dirty="0" err="1" smtClean="0"/>
                  <a:t>boost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s-ES" dirty="0" smtClean="0"/>
                  <a:t>12V</a:t>
                </a:r>
              </a:p>
              <a:p>
                <a:pPr marL="324000" lvl="1" indent="0">
                  <a:buNone/>
                </a:pPr>
                <a:endParaRPr lang="es-ES" dirty="0" smtClean="0"/>
              </a:p>
              <a:p>
                <a:r>
                  <a:rPr lang="es-ES" dirty="0" smtClean="0"/>
                  <a:t>Detrás</a:t>
                </a:r>
              </a:p>
              <a:p>
                <a:pPr lvl="1"/>
                <a:r>
                  <a:rPr lang="es-ES" dirty="0" err="1" smtClean="0"/>
                  <a:t>ArduinoA</a:t>
                </a:r>
                <a:endParaRPr lang="es-ES" dirty="0" smtClean="0"/>
              </a:p>
              <a:p>
                <a:pPr lvl="1"/>
                <a:r>
                  <a:rPr lang="es-ES" dirty="0" smtClean="0"/>
                  <a:t>Controlador de motores</a:t>
                </a:r>
              </a:p>
              <a:p>
                <a:pPr lvl="1"/>
                <a:r>
                  <a:rPr lang="es-ES" dirty="0" smtClean="0"/>
                  <a:t>Motores 12V c.c. con cepillo </a:t>
                </a:r>
                <a:r>
                  <a:rPr lang="en-US" dirty="0" smtClean="0"/>
                  <a:t>+ </a:t>
                </a:r>
                <a:r>
                  <a:rPr lang="en-US" dirty="0" err="1" smtClean="0"/>
                  <a:t>codificadores</a:t>
                </a:r>
                <a:endParaRPr lang="es-E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029615" cy="4499704"/>
              </a:xfrm>
              <a:blipFill>
                <a:blip r:embed="rId2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>
            <a:off x="3678939" y="4200012"/>
            <a:ext cx="58994" cy="38345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80921" y="4200012"/>
                <a:ext cx="45133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err="1">
                    <a:ea typeface="Cambria Math" panose="02040503050406030204" pitchFamily="18" charset="0"/>
                  </a:rPr>
                  <a:t>i</a:t>
                </a:r>
                <a:r>
                  <a:rPr lang="en-US" sz="1400" dirty="0" err="1" smtClean="0">
                    <a:ea typeface="Cambria Math" panose="02040503050406030204" pitchFamily="18" charset="0"/>
                  </a:rPr>
                  <a:t>nterruptor</a:t>
                </a:r>
                <a:r>
                  <a:rPr lang="en-US" sz="1400" dirty="0" smtClean="0">
                    <a:ea typeface="Cambria Math" panose="02040503050406030204" pitchFamily="18" charset="0"/>
                  </a:rPr>
                  <a:t> 3 </a:t>
                </a:r>
                <a:r>
                  <a:rPr lang="en-US" sz="1400" dirty="0" err="1" smtClean="0">
                    <a:ea typeface="Cambria Math" panose="02040503050406030204" pitchFamily="18" charset="0"/>
                  </a:rPr>
                  <a:t>posiciones</a:t>
                </a:r>
                <a:r>
                  <a:rPr lang="en-US" sz="1400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 smtClean="0"/>
                  <a:t> </a:t>
                </a:r>
                <a:r>
                  <a:rPr lang="en-US" sz="1400" dirty="0" err="1"/>
                  <a:t>m</a:t>
                </a:r>
                <a:r>
                  <a:rPr lang="en-US" sz="1400" dirty="0" smtClean="0"/>
                  <a:t>otores, </a:t>
                </a:r>
                <a:r>
                  <a:rPr lang="en-US" sz="1400" dirty="0" err="1" smtClean="0"/>
                  <a:t>actuador</a:t>
                </a:r>
                <a:r>
                  <a:rPr lang="en-US" sz="1400" dirty="0" smtClean="0"/>
                  <a:t> lineal</a:t>
                </a:r>
                <a:r>
                  <a:rPr lang="es-ES" sz="1400" dirty="0" smtClean="0"/>
                  <a:t>, servos</a:t>
                </a:r>
                <a:endParaRPr lang="es-ES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921" y="4200012"/>
                <a:ext cx="4513351" cy="307777"/>
              </a:xfrm>
              <a:prstGeom prst="rect">
                <a:avLst/>
              </a:prstGeom>
              <a:blipFill>
                <a:blip r:embed="rId3"/>
                <a:stretch>
                  <a:fillRect l="-405" t="-4000" b="-2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Anatom</a:t>
            </a:r>
            <a:r>
              <a:rPr lang="es-ES" sz="2400" dirty="0" err="1" smtClean="0">
                <a:solidFill>
                  <a:schemeClr val="bg1"/>
                </a:solidFill>
              </a:rPr>
              <a:t>ía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8" name="Picture 7" descr="https://www.servocity.com/media/catalog/product/cache/1/image/9df78eab33525d08d6e5fb8d27136e95/6/3/637182_agent_390_3_600px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519" y="2083719"/>
            <a:ext cx="1761650" cy="159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Filtro Relay Bateria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519" y="3897776"/>
            <a:ext cx="1733281" cy="137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https://www.servocity.com/media/catalog/product/cache/1/image/9df78eab33525d08d6e5fb8d27136e95/h/d/hd_gearmotor_with_encoder_med_2_back_600px_1_1_1_1_1_1_1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131" y="5483581"/>
            <a:ext cx="1744038" cy="1188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3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Custom 1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B10F0F"/>
      </a:accent1>
      <a:accent2>
        <a:srgbClr val="EBC6D9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9609</TotalTime>
  <Words>2923</Words>
  <Application>Microsoft Office PowerPoint</Application>
  <PresentationFormat>Widescreen</PresentationFormat>
  <Paragraphs>767</Paragraphs>
  <Slides>70</Slides>
  <Notes>48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Cambria Math</vt:lpstr>
      <vt:lpstr>Corbel</vt:lpstr>
      <vt:lpstr>Gill Sans MT</vt:lpstr>
      <vt:lpstr>Wingdings</vt:lpstr>
      <vt:lpstr>Wingdings 2</vt:lpstr>
      <vt:lpstr>Dividend</vt:lpstr>
      <vt:lpstr>Robot Agrícola Autónomo Para la Adquisición de Datos en el Campo</vt:lpstr>
      <vt:lpstr>Descripción general</vt:lpstr>
      <vt:lpstr>Funcionamiento típico</vt:lpstr>
      <vt:lpstr>Funcionamiento típico</vt:lpstr>
      <vt:lpstr>Introducción</vt:lpstr>
      <vt:lpstr>Intro</vt:lpstr>
      <vt:lpstr>Intro</vt:lpstr>
      <vt:lpstr>Intro</vt:lpstr>
      <vt:lpstr>Intro</vt:lpstr>
      <vt:lpstr>Intro</vt:lpstr>
      <vt:lpstr>Intro</vt:lpstr>
      <vt:lpstr>comunicaciones</vt:lpstr>
      <vt:lpstr>comunicaciones</vt:lpstr>
      <vt:lpstr>comunicaciones</vt:lpstr>
      <vt:lpstr>comunicaciones</vt:lpstr>
      <vt:lpstr>comunicaciones</vt:lpstr>
      <vt:lpstr>comunicaciones</vt:lpstr>
      <vt:lpstr>comunicaciones</vt:lpstr>
      <vt:lpstr>comunicaciones</vt:lpstr>
      <vt:lpstr>comunicaciones</vt:lpstr>
      <vt:lpstr>comunicaciones</vt:lpstr>
      <vt:lpstr>comunicaciones</vt:lpstr>
      <vt:lpstr>comunicaciones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comunicaciones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Resultados</vt:lpstr>
      <vt:lpstr>Resultados</vt:lpstr>
      <vt:lpstr>Resultados</vt:lpstr>
      <vt:lpstr>Resultados</vt:lpstr>
      <vt:lpstr>Seguridad</vt:lpstr>
      <vt:lpstr>Seguridad</vt:lpstr>
      <vt:lpstr>Seguridad</vt:lpstr>
      <vt:lpstr>Seguridad</vt:lpstr>
      <vt:lpstr>Seguridad</vt:lpstr>
      <vt:lpstr>Seguridad</vt:lpstr>
      <vt:lpstr>Seguridad</vt:lpstr>
      <vt:lpstr>Seguridad</vt:lpstr>
      <vt:lpstr>Seguridad</vt:lpstr>
      <vt:lpstr>Seguridad</vt:lpstr>
      <vt:lpstr>Seguridad</vt:lpstr>
      <vt:lpstr>Seguridad</vt:lpstr>
      <vt:lpstr>Seguridad</vt:lpstr>
      <vt:lpstr>Seguridad</vt:lpstr>
      <vt:lpstr>Seguridad</vt:lpstr>
      <vt:lpstr>Imágenes</vt:lpstr>
      <vt:lpstr>Imágenes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j.salazar@alumnos.upm.es</dc:creator>
  <cp:lastModifiedBy>j.salazar@alumnos.upm.es</cp:lastModifiedBy>
  <cp:revision>247</cp:revision>
  <dcterms:created xsi:type="dcterms:W3CDTF">2019-02-09T13:24:43Z</dcterms:created>
  <dcterms:modified xsi:type="dcterms:W3CDTF">2019-02-19T11:48:52Z</dcterms:modified>
</cp:coreProperties>
</file>